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449" r:id="rId2"/>
    <p:sldId id="480" r:id="rId3"/>
    <p:sldId id="574" r:id="rId4"/>
    <p:sldId id="575" r:id="rId5"/>
    <p:sldId id="576" r:id="rId6"/>
    <p:sldId id="582" r:id="rId7"/>
    <p:sldId id="577" r:id="rId8"/>
    <p:sldId id="581" r:id="rId9"/>
    <p:sldId id="580" r:id="rId10"/>
    <p:sldId id="578" r:id="rId11"/>
    <p:sldId id="579" r:id="rId12"/>
    <p:sldId id="583" r:id="rId13"/>
    <p:sldId id="584" r:id="rId14"/>
    <p:sldId id="585" r:id="rId15"/>
    <p:sldId id="586" r:id="rId16"/>
    <p:sldId id="587" r:id="rId17"/>
    <p:sldId id="588" r:id="rId18"/>
    <p:sldId id="592" r:id="rId19"/>
    <p:sldId id="593" r:id="rId20"/>
    <p:sldId id="589" r:id="rId21"/>
    <p:sldId id="594" r:id="rId22"/>
    <p:sldId id="595" r:id="rId23"/>
    <p:sldId id="590" r:id="rId24"/>
    <p:sldId id="591" r:id="rId25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GY" initials="J" lastIdx="1" clrIdx="0">
    <p:extLst>
      <p:ext uri="{19B8F6BF-5375-455C-9EA6-DF929625EA0E}">
        <p15:presenceInfo xmlns:p15="http://schemas.microsoft.com/office/powerpoint/2012/main" userId="JGY" providerId="None"/>
      </p:ext>
    </p:extLst>
  </p:cmAuthor>
  <p:cmAuthor id="2" name="규열 정" initials="규정" lastIdx="4" clrIdx="1">
    <p:extLst>
      <p:ext uri="{19B8F6BF-5375-455C-9EA6-DF929625EA0E}">
        <p15:presenceInfo xmlns:p15="http://schemas.microsoft.com/office/powerpoint/2012/main" userId="336b631aa1f411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77BB"/>
    <a:srgbClr val="FF7043"/>
    <a:srgbClr val="BBBBBB"/>
    <a:srgbClr val="EE3377"/>
    <a:srgbClr val="4EBBE3"/>
    <a:srgbClr val="0796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87471" autoAdjust="0"/>
  </p:normalViewPr>
  <p:slideViewPr>
    <p:cSldViewPr>
      <p:cViewPr varScale="1">
        <p:scale>
          <a:sx n="100" d="100"/>
          <a:sy n="100" d="100"/>
        </p:scale>
        <p:origin x="96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5BF95-9674-4AD9-9C79-594932E5DA65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45755-919B-47ED-8D88-DB115CB942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18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209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541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951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773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504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142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639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200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41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036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871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237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176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571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636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976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667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914400" y="1988843"/>
            <a:ext cx="10363200" cy="1362075"/>
          </a:xfrm>
        </p:spPr>
        <p:txBody>
          <a:bodyPr anchor="t"/>
          <a:lstStyle>
            <a:lvl1pPr algn="ctr">
              <a:defRPr sz="3200" b="1" cap="all" baseline="0">
                <a:solidFill>
                  <a:srgbClr val="139CB7"/>
                </a:solidFill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2362200"/>
          </a:xfrm>
        </p:spPr>
        <p:txBody>
          <a:bodyPr/>
          <a:lstStyle>
            <a:lvl1pPr marL="0" indent="0" algn="ctr">
              <a:buNone/>
              <a:defRPr sz="2800">
                <a:solidFill>
                  <a:srgbClr val="437085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77003"/>
            <a:ext cx="2844800" cy="244475"/>
          </a:xfrm>
        </p:spPr>
        <p:txBody>
          <a:bodyPr/>
          <a:lstStyle>
            <a:lvl1pPr>
              <a:defRPr smtClean="0">
                <a:solidFill>
                  <a:srgbClr val="437085"/>
                </a:solidFill>
              </a:defRPr>
            </a:lvl1pPr>
          </a:lstStyle>
          <a:p>
            <a:fld id="{D0DB8FD8-EA96-4975-82CC-472F95990E2A}" type="datetimeFigureOut">
              <a:rPr lang="ko-KR" altLang="en-US" smtClean="0"/>
              <a:pPr/>
              <a:t>2020-10-26</a:t>
            </a:fld>
            <a:endParaRPr lang="ko-KR" altLang="en-US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77003"/>
            <a:ext cx="3860800" cy="244475"/>
          </a:xfrm>
        </p:spPr>
        <p:txBody>
          <a:bodyPr/>
          <a:lstStyle>
            <a:lvl1pPr>
              <a:defRPr smtClean="0">
                <a:solidFill>
                  <a:srgbClr val="437085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77003"/>
            <a:ext cx="2844800" cy="244475"/>
          </a:xfrm>
        </p:spPr>
        <p:txBody>
          <a:bodyPr/>
          <a:lstStyle>
            <a:lvl1pPr>
              <a:defRPr smtClean="0">
                <a:solidFill>
                  <a:srgbClr val="437085"/>
                </a:solidFill>
              </a:defRPr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693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9"/>
          <p:cNvCxnSpPr>
            <a:cxnSpLocks noChangeShapeType="1"/>
          </p:cNvCxnSpPr>
          <p:nvPr/>
        </p:nvCxnSpPr>
        <p:spPr bwMode="auto">
          <a:xfrm>
            <a:off x="304800" y="1447800"/>
            <a:ext cx="11582400" cy="1588"/>
          </a:xfrm>
          <a:prstGeom prst="line">
            <a:avLst/>
          </a:prstGeom>
          <a:noFill/>
          <a:ln w="38100">
            <a:solidFill>
              <a:srgbClr val="139CB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0DB8FD8-EA96-4975-82CC-472F95990E2A}" type="datetimeFigureOut">
              <a:rPr lang="ko-KR" altLang="en-US" smtClean="0"/>
              <a:pPr/>
              <a:t>2020-10-26</a:t>
            </a:fld>
            <a:endParaRPr lang="ko-K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5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DB8FD8-EA96-4975-82CC-472F95990E2A}" type="datetimeFigureOut">
              <a:rPr lang="ko-KR" altLang="en-US" smtClean="0"/>
              <a:pPr/>
              <a:t>2020-10-26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197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14400" y="914400"/>
            <a:ext cx="103632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6554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1910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1320800" y="6248400"/>
            <a:ext cx="2540000" cy="457200"/>
          </a:xfrm>
        </p:spPr>
        <p:txBody>
          <a:bodyPr anchor="b"/>
          <a:lstStyle>
            <a:lvl1pPr>
              <a:defRPr smtClean="0"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fld id="{D0DB8FD8-EA96-4975-82CC-472F95990E2A}" type="datetimeFigureOut">
              <a:rPr lang="ko-KR" altLang="en-US" smtClean="0"/>
              <a:pPr/>
              <a:t>2020-10-26</a:t>
            </a:fld>
            <a:endParaRPr lang="ko-KR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4572000" y="6248400"/>
            <a:ext cx="3860800" cy="457200"/>
          </a:xfrm>
        </p:spPr>
        <p:txBody>
          <a:bodyPr anchor="b"/>
          <a:lstStyle>
            <a:lvl1pPr>
              <a:defRPr smtClean="0"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144000" y="6248400"/>
            <a:ext cx="2540000" cy="457200"/>
          </a:xfrm>
        </p:spPr>
        <p:txBody>
          <a:bodyPr anchor="b"/>
          <a:lstStyle>
            <a:lvl1pPr>
              <a:defRPr smtClean="0"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11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769600" cy="9906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752600"/>
            <a:ext cx="10363200" cy="48768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DB8FD8-EA96-4975-82CC-472F95990E2A}" type="datetimeFigureOut">
              <a:rPr lang="ko-KR" altLang="en-US" smtClean="0"/>
              <a:pPr/>
              <a:t>2020-10-26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538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제목 및 내용/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769600" cy="9906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52600"/>
            <a:ext cx="10363200" cy="2362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267200"/>
            <a:ext cx="10363200" cy="2362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DB8FD8-EA96-4975-82CC-472F95990E2A}" type="datetimeFigureOut">
              <a:rPr lang="ko-KR" altLang="en-US" smtClean="0"/>
              <a:pPr/>
              <a:t>2020-10-26</a:t>
            </a:fld>
            <a:endParaRPr lang="ko-K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0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9"/>
          <p:cNvCxnSpPr>
            <a:cxnSpLocks noChangeShapeType="1"/>
          </p:cNvCxnSpPr>
          <p:nvPr/>
        </p:nvCxnSpPr>
        <p:spPr bwMode="auto">
          <a:xfrm>
            <a:off x="304800" y="1447800"/>
            <a:ext cx="11582400" cy="1588"/>
          </a:xfrm>
          <a:prstGeom prst="line">
            <a:avLst/>
          </a:prstGeom>
          <a:noFill/>
          <a:ln w="38100">
            <a:solidFill>
              <a:srgbClr val="139CB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 algn="l">
              <a:defRPr sz="4000">
                <a:latin typeface="+mj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953000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2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77003"/>
            <a:ext cx="2844800" cy="244475"/>
          </a:xfrm>
        </p:spPr>
        <p:txBody>
          <a:bodyPr/>
          <a:lstStyle>
            <a:lvl1pPr>
              <a:defRPr smtClean="0"/>
            </a:lvl1pPr>
          </a:lstStyle>
          <a:p>
            <a:fld id="{D0DB8FD8-EA96-4975-82CC-472F95990E2A}" type="datetimeFigureOut">
              <a:rPr lang="ko-KR" altLang="en-US" smtClean="0"/>
              <a:pPr/>
              <a:t>2020-10-26</a:t>
            </a:fld>
            <a:endParaRPr lang="ko-KR" altLang="en-US"/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77003"/>
            <a:ext cx="3860800" cy="244475"/>
          </a:xfrm>
        </p:spPr>
        <p:txBody>
          <a:bodyPr/>
          <a:lstStyle>
            <a:lvl1pPr>
              <a:defRPr smtClean="0"/>
            </a:lvl1pPr>
          </a:lstStyle>
          <a:p>
            <a:endParaRPr lang="ko-KR" altLang="en-US"/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77003"/>
            <a:ext cx="2844800" cy="244475"/>
          </a:xfrm>
        </p:spPr>
        <p:txBody>
          <a:bodyPr/>
          <a:lstStyle>
            <a:lvl1pPr>
              <a:defRPr smtClean="0"/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894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 baseline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DB8FD8-EA96-4975-82CC-472F95990E2A}" type="datetimeFigureOut">
              <a:rPr lang="ko-KR" altLang="en-US" smtClean="0"/>
              <a:pPr/>
              <a:t>2020-10-26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26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9"/>
          <p:cNvCxnSpPr>
            <a:cxnSpLocks noChangeShapeType="1"/>
          </p:cNvCxnSpPr>
          <p:nvPr/>
        </p:nvCxnSpPr>
        <p:spPr bwMode="auto">
          <a:xfrm>
            <a:off x="304800" y="1447800"/>
            <a:ext cx="11582400" cy="1588"/>
          </a:xfrm>
          <a:prstGeom prst="line">
            <a:avLst/>
          </a:prstGeom>
          <a:noFill/>
          <a:ln w="38100">
            <a:solidFill>
              <a:srgbClr val="139CB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0DB8FD8-EA96-4975-82CC-472F95990E2A}" type="datetimeFigureOut">
              <a:rPr lang="ko-KR" altLang="en-US" smtClean="0"/>
              <a:pPr/>
              <a:t>2020-10-26</a:t>
            </a:fld>
            <a:endParaRPr lang="ko-KR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ko-KR" alt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17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/>
          <p:cNvCxnSpPr>
            <a:cxnSpLocks noChangeShapeType="1"/>
          </p:cNvCxnSpPr>
          <p:nvPr/>
        </p:nvCxnSpPr>
        <p:spPr bwMode="auto">
          <a:xfrm>
            <a:off x="304800" y="1447800"/>
            <a:ext cx="11582400" cy="1588"/>
          </a:xfrm>
          <a:prstGeom prst="line">
            <a:avLst/>
          </a:prstGeom>
          <a:noFill/>
          <a:ln w="38100">
            <a:solidFill>
              <a:srgbClr val="139CB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0DB8FD8-EA96-4975-82CC-472F95990E2A}" type="datetimeFigureOut">
              <a:rPr lang="ko-KR" altLang="en-US" smtClean="0"/>
              <a:pPr/>
              <a:t>2020-10-26</a:t>
            </a:fld>
            <a:endParaRPr lang="ko-KR" alt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ko-KR" alt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732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/>
        </p:nvCxnSpPr>
        <p:spPr bwMode="auto">
          <a:xfrm>
            <a:off x="304800" y="1447800"/>
            <a:ext cx="11582400" cy="1588"/>
          </a:xfrm>
          <a:prstGeom prst="line">
            <a:avLst/>
          </a:prstGeom>
          <a:noFill/>
          <a:ln w="38100">
            <a:solidFill>
              <a:srgbClr val="139CB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0DB8FD8-EA96-4975-82CC-472F95990E2A}" type="datetimeFigureOut">
              <a:rPr lang="ko-KR" altLang="en-US" smtClean="0"/>
              <a:pPr/>
              <a:t>2020-10-26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35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DB8FD8-EA96-4975-82CC-472F95990E2A}" type="datetimeFigureOut">
              <a:rPr lang="ko-KR" altLang="en-US" smtClean="0"/>
              <a:pPr/>
              <a:t>2020-10-26</a:t>
            </a:fld>
            <a:endParaRPr lang="ko-KR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039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DB8FD8-EA96-4975-82CC-472F95990E2A}" type="datetimeFigureOut">
              <a:rPr lang="ko-KR" altLang="en-US" smtClean="0"/>
              <a:pPr/>
              <a:t>2020-10-26</a:t>
            </a:fld>
            <a:endParaRPr lang="ko-K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242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DB8FD8-EA96-4975-82CC-472F95990E2A}" type="datetimeFigureOut">
              <a:rPr lang="ko-KR" altLang="en-US" smtClean="0"/>
              <a:pPr/>
              <a:t>2020-10-26</a:t>
            </a:fld>
            <a:endParaRPr lang="ko-K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008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zh-TW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zh-TW" dirty="0"/>
          </a:p>
        </p:txBody>
      </p:sp>
      <p:sp>
        <p:nvSpPr>
          <p:cNvPr id="36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7003"/>
            <a:ext cx="28448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  <a:ea typeface="Arial Unicode MS" pitchFamily="34" charset="-120"/>
                <a:cs typeface="Arial Unicode MS" pitchFamily="34" charset="-120"/>
              </a:defRPr>
            </a:lvl1pPr>
          </a:lstStyle>
          <a:p>
            <a:fld id="{D0DB8FD8-EA96-4975-82CC-472F95990E2A}" type="datetimeFigureOut">
              <a:rPr lang="ko-KR" altLang="en-US" smtClean="0"/>
              <a:pPr/>
              <a:t>2020-10-26</a:t>
            </a:fld>
            <a:endParaRPr lang="ko-KR" altLang="en-US"/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7003"/>
            <a:ext cx="38608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  <a:ea typeface="Arial Unicode MS" pitchFamily="34" charset="-120"/>
                <a:cs typeface="Arial Unicode MS" pitchFamily="34" charset="-120"/>
              </a:defRPr>
            </a:lvl1pPr>
          </a:lstStyle>
          <a:p>
            <a:endParaRPr lang="ko-KR" altLang="en-US"/>
          </a:p>
        </p:txBody>
      </p:sp>
      <p:sp>
        <p:nvSpPr>
          <p:cNvPr id="3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77003"/>
            <a:ext cx="28448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  <a:latin typeface="Calibri" pitchFamily="34" charset="0"/>
                <a:ea typeface="Arial Unicode MS" pitchFamily="34" charset="-120"/>
                <a:cs typeface="Arial Unicode MS" pitchFamily="34" charset="-120"/>
              </a:defRPr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9" name="Rectangle 6"/>
          <p:cNvSpPr>
            <a:spLocks noChangeArrowheads="1"/>
          </p:cNvSpPr>
          <p:nvPr/>
        </p:nvSpPr>
        <p:spPr bwMode="auto">
          <a:xfrm>
            <a:off x="0" y="0"/>
            <a:ext cx="4978400" cy="274638"/>
          </a:xfrm>
          <a:prstGeom prst="rect">
            <a:avLst/>
          </a:prstGeom>
          <a:solidFill>
            <a:srgbClr val="0E485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1600" i="1" dirty="0" err="1">
                <a:solidFill>
                  <a:srgbClr val="FFFFFF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rPr>
              <a:t>Kyonggi</a:t>
            </a:r>
            <a:r>
              <a:rPr lang="en-US" sz="1600" i="1" dirty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rPr>
              <a:t> Univ. AI Lab.</a:t>
            </a:r>
          </a:p>
        </p:txBody>
      </p: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4978400" y="0"/>
            <a:ext cx="5181600" cy="274638"/>
          </a:xfrm>
          <a:prstGeom prst="rect">
            <a:avLst/>
          </a:prstGeom>
          <a:solidFill>
            <a:srgbClr val="0E485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1600">
                <a:solidFill>
                  <a:srgbClr val="FFFFFF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rPr>
              <a:t> </a:t>
            </a:r>
          </a:p>
        </p:txBody>
      </p:sp>
      <p:sp>
        <p:nvSpPr>
          <p:cNvPr id="41" name="Rectangle 8"/>
          <p:cNvSpPr>
            <a:spLocks noChangeArrowheads="1"/>
          </p:cNvSpPr>
          <p:nvPr/>
        </p:nvSpPr>
        <p:spPr bwMode="auto">
          <a:xfrm>
            <a:off x="10160000" y="0"/>
            <a:ext cx="2032000" cy="274638"/>
          </a:xfrm>
          <a:prstGeom prst="rect">
            <a:avLst/>
          </a:prstGeom>
          <a:solidFill>
            <a:srgbClr val="139CB7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1600">
                <a:solidFill>
                  <a:srgbClr val="FFFFFF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46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l" defTabSz="914400" rtl="0" eaLnBrk="1" latinLnBrk="1" hangingPunct="1">
        <a:spcBef>
          <a:spcPct val="0"/>
        </a:spcBef>
        <a:buNone/>
        <a:defRPr sz="4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marR="0" indent="-342900" algn="l" defTabSz="4572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437085"/>
        </a:buClr>
        <a:buSzTx/>
        <a:buFont typeface="Wingdings" pitchFamily="2" charset="2"/>
        <a:buChar char="§"/>
        <a:tabLst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marR="0" indent="-285750" algn="l" defTabSz="4572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357E69"/>
        </a:buClr>
        <a:buSzTx/>
        <a:buFont typeface="Wingdings" pitchFamily="2" charset="2"/>
        <a:buChar char="§"/>
        <a:tabLst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4572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918BA3"/>
        </a:buClr>
        <a:buSzTx/>
        <a:buFont typeface="Wingdings" pitchFamily="2" charset="2"/>
        <a:buChar char="§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4572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2F6E7E"/>
        </a:buClr>
        <a:buSzTx/>
        <a:buFont typeface="Wingdings" pitchFamily="2" charset="2"/>
        <a:buChar char="§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4572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233337"/>
        </a:buClr>
        <a:buSzTx/>
        <a:buFont typeface="Wingdings" pitchFamily="2" charset="2"/>
        <a:buChar char="§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png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D083E5-5628-46AD-BEC4-FE2E83A1D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896" y="2780929"/>
            <a:ext cx="10492208" cy="648071"/>
          </a:xfrm>
        </p:spPr>
        <p:txBody>
          <a:bodyPr/>
          <a:lstStyle/>
          <a:p>
            <a:r>
              <a:rPr lang="en-US" altLang="ko-KR" dirty="0"/>
              <a:t>The Net Hack Learning Environment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54E367-605D-4A77-8C77-C8E4C49C6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077072"/>
            <a:ext cx="8534400" cy="2362200"/>
          </a:xfrm>
        </p:spPr>
        <p:txBody>
          <a:bodyPr/>
          <a:lstStyle/>
          <a:p>
            <a:r>
              <a:rPr lang="en-US" altLang="ko-KR" dirty="0"/>
              <a:t>2020.10.26</a:t>
            </a:r>
          </a:p>
          <a:p>
            <a:r>
              <a:rPr lang="ko-KR" altLang="en-US" dirty="0" err="1"/>
              <a:t>정규열</a:t>
            </a:r>
            <a:endParaRPr lang="en-US" altLang="ko-KR" dirty="0"/>
          </a:p>
          <a:p>
            <a:r>
              <a:rPr lang="en-US" altLang="ko-KR" dirty="0"/>
              <a:t>Artificial Intelligence Lab</a:t>
            </a:r>
          </a:p>
          <a:p>
            <a:r>
              <a:rPr lang="en-US" altLang="ko-KR" dirty="0" err="1"/>
              <a:t>Kyonggi</a:t>
            </a:r>
            <a:r>
              <a:rPr lang="en-US" altLang="ko-KR" dirty="0"/>
              <a:t> </a:t>
            </a:r>
            <a:r>
              <a:rPr lang="en-US" altLang="ko-KR" dirty="0" err="1"/>
              <a:t>Univiersity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1722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b="1" dirty="0" err="1"/>
              <a:t>아키텍쳐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20" y="1630362"/>
            <a:ext cx="10972800" cy="4953000"/>
          </a:xfrm>
        </p:spPr>
        <p:txBody>
          <a:bodyPr/>
          <a:lstStyle/>
          <a:p>
            <a:r>
              <a:rPr lang="ko-KR" altLang="en-US" sz="2400" b="1" dirty="0" err="1"/>
              <a:t>아키텍쳐</a:t>
            </a:r>
            <a:r>
              <a:rPr lang="ko-KR" altLang="en-US" sz="2400" b="1" dirty="0"/>
              <a:t> 구조</a:t>
            </a:r>
            <a:endParaRPr lang="en-US" altLang="ko-KR" sz="24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marL="914400" lvl="2" indent="0">
              <a:buNone/>
            </a:pPr>
            <a:r>
              <a:rPr lang="ko-KR" altLang="en-US" sz="2400" dirty="0">
                <a:latin typeface="+mj-ea"/>
                <a:ea typeface="+mj-ea"/>
              </a:rPr>
              <a:t> </a:t>
            </a:r>
            <a:endParaRPr lang="en-US" altLang="ko-KR" sz="2400" dirty="0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BDBB90-3319-4D65-B918-1C7F4C821EEB}"/>
              </a:ext>
            </a:extLst>
          </p:cNvPr>
          <p:cNvGrpSpPr/>
          <p:nvPr/>
        </p:nvGrpSpPr>
        <p:grpSpPr>
          <a:xfrm>
            <a:off x="1775520" y="1700217"/>
            <a:ext cx="8389769" cy="4282114"/>
            <a:chOff x="1199456" y="1668066"/>
            <a:chExt cx="9289032" cy="521997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10A25DC-D06E-4821-9FE8-3D91164C8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456" y="2636912"/>
              <a:ext cx="9289032" cy="36682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9C4AC7-C273-4001-9BEC-DADDD22B5DA4}"/>
                </a:ext>
              </a:extLst>
            </p:cNvPr>
            <p:cNvSpPr txBox="1"/>
            <p:nvPr/>
          </p:nvSpPr>
          <p:spPr>
            <a:xfrm>
              <a:off x="3904999" y="1700808"/>
              <a:ext cx="2479033" cy="489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Agent </a:t>
              </a:r>
              <a:r>
                <a:rPr lang="ko-KR" altLang="en-US" dirty="0"/>
                <a:t>주변 </a:t>
              </a:r>
              <a:r>
                <a:rPr lang="en-US" altLang="ko-KR" dirty="0"/>
                <a:t>glyph</a:t>
              </a:r>
              <a:endParaRPr lang="ko-KR" altLang="en-US" dirty="0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550512FF-94AC-4C53-8C0A-33EBA8161A68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5144516" y="2190156"/>
              <a:ext cx="699456" cy="590772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D1C5F9-5D05-46F4-AA97-707C7C51613B}"/>
                </a:ext>
              </a:extLst>
            </p:cNvPr>
            <p:cNvSpPr txBox="1"/>
            <p:nvPr/>
          </p:nvSpPr>
          <p:spPr>
            <a:xfrm>
              <a:off x="6816080" y="1668066"/>
              <a:ext cx="3221484" cy="489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전체 </a:t>
              </a:r>
              <a:r>
                <a:rPr lang="en-US" altLang="ko-KR" dirty="0"/>
                <a:t>glyph</a:t>
              </a:r>
              <a:endParaRPr lang="ko-KR" altLang="en-US" dirty="0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E68C1E30-1053-45CD-A379-E68FF93D4B2D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6276022" y="2157413"/>
              <a:ext cx="2150801" cy="201989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5925E2-704E-4FB4-A1A1-D2FA23C948B0}"/>
                </a:ext>
              </a:extLst>
            </p:cNvPr>
            <p:cNvSpPr txBox="1"/>
            <p:nvPr/>
          </p:nvSpPr>
          <p:spPr>
            <a:xfrm>
              <a:off x="4133900" y="6398696"/>
              <a:ext cx="2142121" cy="489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Agent  stat</a:t>
              </a:r>
              <a:endParaRPr lang="ko-KR" altLang="en-US" dirty="0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DDE8F459-F915-49A7-B946-55C6355F167A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5204961" y="6093297"/>
              <a:ext cx="639011" cy="30539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5DBABF6-4EE5-4E9D-AEFF-DE52D885611D}"/>
              </a:ext>
            </a:extLst>
          </p:cNvPr>
          <p:cNvSpPr txBox="1"/>
          <p:nvPr/>
        </p:nvSpPr>
        <p:spPr>
          <a:xfrm>
            <a:off x="2458759" y="5982331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그래픽 기반의 게임이라면 </a:t>
            </a:r>
            <a:r>
              <a:rPr lang="ko-KR" altLang="en-US" sz="2800" b="1" dirty="0" err="1"/>
              <a:t>연산량이</a:t>
            </a:r>
            <a:r>
              <a:rPr lang="ko-KR" altLang="en-US" sz="2800" b="1" dirty="0"/>
              <a:t> 상당하다</a:t>
            </a:r>
            <a:r>
              <a:rPr lang="en-US" altLang="ko-KR" sz="2800" b="1" dirty="0"/>
              <a:t>!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79147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b="1" dirty="0" err="1"/>
              <a:t>아키텍쳐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20" y="1630362"/>
            <a:ext cx="10972800" cy="4953000"/>
          </a:xfrm>
        </p:spPr>
        <p:txBody>
          <a:bodyPr/>
          <a:lstStyle/>
          <a:p>
            <a:r>
              <a:rPr lang="en-US" altLang="ko-KR" sz="2400" b="1" dirty="0"/>
              <a:t>Starcraft2 </a:t>
            </a:r>
            <a:r>
              <a:rPr lang="ko-KR" altLang="en-US" sz="2400" b="1" dirty="0"/>
              <a:t>예시</a:t>
            </a:r>
            <a:endParaRPr lang="en-US" altLang="ko-KR" sz="24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marL="914400" lvl="2" indent="0">
              <a:buNone/>
            </a:pPr>
            <a:r>
              <a:rPr lang="ko-KR" altLang="en-US" sz="2400" dirty="0">
                <a:latin typeface="+mj-ea"/>
                <a:ea typeface="+mj-ea"/>
              </a:rPr>
              <a:t> </a:t>
            </a:r>
            <a:endParaRPr lang="en-US" altLang="ko-KR" sz="2400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A1F292-00EA-4B4D-8FAD-D6F569310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2636912"/>
            <a:ext cx="6472530" cy="30257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DD165F-9087-4C3E-850D-B6E5A1429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112" y="2492896"/>
            <a:ext cx="4546960" cy="321129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F332B1-E243-4984-BD97-9EB8DA900898}"/>
              </a:ext>
            </a:extLst>
          </p:cNvPr>
          <p:cNvCxnSpPr>
            <a:cxnSpLocks/>
          </p:cNvCxnSpPr>
          <p:nvPr/>
        </p:nvCxnSpPr>
        <p:spPr>
          <a:xfrm>
            <a:off x="6960096" y="1484784"/>
            <a:ext cx="0" cy="43204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1CD7DE-FC23-40E9-BA5B-2BBBD7B37F40}"/>
              </a:ext>
            </a:extLst>
          </p:cNvPr>
          <p:cNvSpPr txBox="1"/>
          <p:nvPr/>
        </p:nvSpPr>
        <p:spPr>
          <a:xfrm>
            <a:off x="1631504" y="2276872"/>
            <a:ext cx="374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Feature map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83A15C-E0A4-45F2-A0F3-DE5C7D97DB12}"/>
              </a:ext>
            </a:extLst>
          </p:cNvPr>
          <p:cNvSpPr txBox="1"/>
          <p:nvPr/>
        </p:nvSpPr>
        <p:spPr>
          <a:xfrm>
            <a:off x="7486365" y="2200490"/>
            <a:ext cx="3744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아키텍쳐</a:t>
            </a:r>
            <a:endParaRPr lang="ko-KR" altLang="en-US" dirty="0"/>
          </a:p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BD3EE61-032E-406E-8B4B-28D1DD12DCA1}"/>
              </a:ext>
            </a:extLst>
          </p:cNvPr>
          <p:cNvCxnSpPr>
            <a:cxnSpLocks/>
          </p:cNvCxnSpPr>
          <p:nvPr/>
        </p:nvCxnSpPr>
        <p:spPr>
          <a:xfrm flipH="1">
            <a:off x="0" y="5777756"/>
            <a:ext cx="12192000" cy="720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6CA024E-5E4B-4099-AAA5-5B13655CF836}"/>
              </a:ext>
            </a:extLst>
          </p:cNvPr>
          <p:cNvSpPr txBox="1"/>
          <p:nvPr/>
        </p:nvSpPr>
        <p:spPr>
          <a:xfrm>
            <a:off x="1444169" y="6123256"/>
            <a:ext cx="930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단순히 </a:t>
            </a:r>
            <a:r>
              <a:rPr lang="en-US" altLang="ko-KR" sz="2800" b="1" dirty="0"/>
              <a:t>RGB 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Feature map</a:t>
            </a:r>
            <a:r>
              <a:rPr lang="ko-KR" altLang="en-US" sz="2800" b="1" dirty="0"/>
              <a:t>을 이용하면 </a:t>
            </a:r>
            <a:r>
              <a:rPr lang="ko-KR" altLang="en-US" sz="2800" b="1" dirty="0" err="1"/>
              <a:t>연산량을</a:t>
            </a:r>
            <a:r>
              <a:rPr lang="ko-KR" altLang="en-US" sz="2800" b="1" dirty="0"/>
              <a:t> 줄일 수 있다</a:t>
            </a:r>
            <a:r>
              <a:rPr lang="en-US" altLang="ko-KR" sz="2800" b="1" dirty="0"/>
              <a:t>.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32659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03D32-08EA-4A17-AD5F-F361330A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Calibri (제목)"/>
              </a:rPr>
              <a:t>Distributed Reinforcement Learning </a:t>
            </a:r>
            <a:br>
              <a:rPr lang="en-US" altLang="ko-KR" b="1" dirty="0">
                <a:latin typeface="Calibri (제목)"/>
              </a:rPr>
            </a:br>
            <a:br>
              <a:rPr lang="en-US" altLang="ko-KR" b="1" dirty="0">
                <a:latin typeface="Calibri (제목)"/>
              </a:rPr>
            </a:br>
            <a:br>
              <a:rPr lang="en-US" altLang="ko-KR" dirty="0">
                <a:latin typeface="+mj-ea"/>
              </a:rPr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1BA234-B7AB-4EEE-9EF1-5794FA55B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0564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Calibri (제목)"/>
              </a:rPr>
              <a:t>Distributed Reinforcement Learning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20" y="1630362"/>
            <a:ext cx="10972800" cy="4953000"/>
          </a:xfrm>
        </p:spPr>
        <p:txBody>
          <a:bodyPr/>
          <a:lstStyle/>
          <a:p>
            <a:r>
              <a:rPr lang="en-US" altLang="ko-KR" sz="2400" b="1" dirty="0">
                <a:latin typeface="+mj-ea"/>
                <a:ea typeface="+mj-ea"/>
              </a:rPr>
              <a:t>Actor-Critic </a:t>
            </a:r>
            <a:r>
              <a:rPr lang="ko-KR" altLang="en-US" sz="2400" b="1" dirty="0">
                <a:latin typeface="+mj-ea"/>
                <a:ea typeface="+mj-ea"/>
              </a:rPr>
              <a:t>기법의 경우 </a:t>
            </a:r>
            <a:r>
              <a:rPr lang="en-US" altLang="ko-KR" sz="2400" b="1" dirty="0">
                <a:latin typeface="+mj-ea"/>
                <a:ea typeface="+mj-ea"/>
              </a:rPr>
              <a:t>On-Policy </a:t>
            </a:r>
            <a:r>
              <a:rPr lang="ko-KR" altLang="en-US" sz="2400" b="1" dirty="0">
                <a:latin typeface="+mj-ea"/>
                <a:ea typeface="+mj-ea"/>
              </a:rPr>
              <a:t>방법이다</a:t>
            </a:r>
            <a:r>
              <a:rPr lang="en-US" altLang="ko-KR" sz="2400" b="1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2000" dirty="0">
                <a:latin typeface="+mj-ea"/>
                <a:ea typeface="+mj-ea"/>
              </a:rPr>
              <a:t>이전 경험 정보를 사용할 수가 없다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 sz="1600" dirty="0">
                <a:latin typeface="+mj-ea"/>
                <a:ea typeface="+mj-ea"/>
              </a:rPr>
              <a:t>DQN(Off-Policy) </a:t>
            </a:r>
            <a:r>
              <a:rPr lang="ko-KR" altLang="en-US" sz="1600" dirty="0">
                <a:latin typeface="+mj-ea"/>
                <a:ea typeface="+mj-ea"/>
              </a:rPr>
              <a:t>처럼 </a:t>
            </a:r>
            <a:r>
              <a:rPr lang="en-US" altLang="ko-KR" sz="1600" dirty="0">
                <a:latin typeface="+mj-ea"/>
                <a:ea typeface="+mj-ea"/>
              </a:rPr>
              <a:t>Replay Buffer</a:t>
            </a:r>
            <a:r>
              <a:rPr lang="ko-KR" altLang="en-US" sz="1600" dirty="0">
                <a:latin typeface="+mj-ea"/>
                <a:ea typeface="+mj-ea"/>
              </a:rPr>
              <a:t>를 사용 할 수 없다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en-US" altLang="ko-KR" sz="2000" dirty="0">
              <a:latin typeface="+mj-ea"/>
              <a:ea typeface="+mj-ea"/>
            </a:endParaRPr>
          </a:p>
          <a:p>
            <a:pPr lvl="1"/>
            <a:r>
              <a:rPr lang="ko-KR" altLang="en-US" sz="2000" dirty="0">
                <a:latin typeface="+mj-ea"/>
                <a:ea typeface="+mj-ea"/>
              </a:rPr>
              <a:t>따라서 다수의 </a:t>
            </a:r>
            <a:r>
              <a:rPr lang="en-US" altLang="ko-KR" sz="2000" dirty="0">
                <a:latin typeface="+mj-ea"/>
                <a:ea typeface="+mj-ea"/>
              </a:rPr>
              <a:t>Actor</a:t>
            </a:r>
            <a:r>
              <a:rPr lang="ko-KR" altLang="en-US" sz="2000" dirty="0">
                <a:latin typeface="+mj-ea"/>
                <a:ea typeface="+mj-ea"/>
              </a:rPr>
              <a:t>를 할당하여 다양한 경험을 유도한다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 sz="1600" dirty="0">
                <a:latin typeface="+mj-ea"/>
                <a:ea typeface="+mj-ea"/>
              </a:rPr>
              <a:t>대표적으로</a:t>
            </a:r>
            <a:r>
              <a:rPr lang="en-US" altLang="ko-KR" sz="1600" dirty="0">
                <a:latin typeface="+mj-ea"/>
                <a:ea typeface="+mj-ea"/>
              </a:rPr>
              <a:t> A3C, </a:t>
            </a:r>
            <a:r>
              <a:rPr lang="en-US" altLang="ko-KR" sz="1600" b="1" dirty="0">
                <a:latin typeface="+mj-ea"/>
                <a:ea typeface="+mj-ea"/>
              </a:rPr>
              <a:t>IMPALA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가 있다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</a:p>
          <a:p>
            <a:pPr marL="914400" lvl="2" indent="0">
              <a:buNone/>
            </a:pPr>
            <a:r>
              <a:rPr lang="en-US" altLang="ko-KR" sz="1600" b="1" dirty="0">
                <a:latin typeface="+mj-ea"/>
                <a:ea typeface="+mj-ea"/>
              </a:rPr>
              <a:t>	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794EFCE-1FC5-4083-ACD7-003FC09A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3734253"/>
            <a:ext cx="5386858" cy="298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589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Calibri (제목)"/>
              </a:rPr>
              <a:t>Distributed Reinforcement Learning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20" y="1630362"/>
            <a:ext cx="10972800" cy="4953000"/>
          </a:xfrm>
        </p:spPr>
        <p:txBody>
          <a:bodyPr/>
          <a:lstStyle/>
          <a:p>
            <a:r>
              <a:rPr lang="en-US" altLang="ko-KR" sz="2400" b="1" dirty="0">
                <a:latin typeface="Calibri (제목)"/>
                <a:ea typeface="+mj-ea"/>
              </a:rPr>
              <a:t>IMPALA</a:t>
            </a:r>
          </a:p>
          <a:p>
            <a:pPr lvl="1"/>
            <a:r>
              <a:rPr lang="ko-KR" altLang="en-US" sz="2000" b="1" dirty="0">
                <a:latin typeface="+mj-ea"/>
                <a:ea typeface="+mj-ea"/>
              </a:rPr>
              <a:t>기본 구조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lvl="1" indent="0">
              <a:buNone/>
            </a:pPr>
            <a:endParaRPr lang="en-US" altLang="ko-KR" sz="1600" b="1" dirty="0">
              <a:latin typeface="+mj-ea"/>
              <a:ea typeface="+mj-ea"/>
            </a:endParaRPr>
          </a:p>
          <a:p>
            <a:pPr lvl="1"/>
            <a:endParaRPr lang="en-US" altLang="ko-KR" sz="1200" b="1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F0441C-6496-4DE7-8C17-9EADFF3B9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93" y="2992956"/>
            <a:ext cx="5257800" cy="25622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9F43F7-0420-483A-BA1F-4BFB8F8B3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809" y="2983431"/>
            <a:ext cx="5210175" cy="2571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A359CF-ABA5-4911-A06F-74CC400EEB43}"/>
              </a:ext>
            </a:extLst>
          </p:cNvPr>
          <p:cNvSpPr txBox="1"/>
          <p:nvPr/>
        </p:nvSpPr>
        <p:spPr>
          <a:xfrm>
            <a:off x="2063552" y="550495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</a:t>
            </a:r>
            <a:r>
              <a:rPr lang="ko-KR" altLang="en-US" dirty="0"/>
              <a:t>병렬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88412E-19DC-4107-9408-7C3E849D9335}"/>
              </a:ext>
            </a:extLst>
          </p:cNvPr>
          <p:cNvSpPr txBox="1"/>
          <p:nvPr/>
        </p:nvSpPr>
        <p:spPr>
          <a:xfrm>
            <a:off x="7778776" y="5583239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Gradient </a:t>
            </a:r>
            <a:r>
              <a:rPr lang="ko-KR" altLang="en-US" dirty="0"/>
              <a:t>병렬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71336E-B0C6-4B1A-BF91-49260A60CB6A}"/>
              </a:ext>
            </a:extLst>
          </p:cNvPr>
          <p:cNvSpPr txBox="1"/>
          <p:nvPr/>
        </p:nvSpPr>
        <p:spPr>
          <a:xfrm>
            <a:off x="4655840" y="5767905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Learner : Process 0 </a:t>
            </a:r>
          </a:p>
          <a:p>
            <a:pPr algn="ctr"/>
            <a:r>
              <a:rPr lang="en-US" altLang="ko-KR" sz="2400" dirty="0"/>
              <a:t>Actor : Process 1, 2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8958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Calibri (제목)"/>
              </a:rPr>
              <a:t>Distributed Reinforcement Learning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20" y="1630362"/>
            <a:ext cx="10972800" cy="4953000"/>
          </a:xfrm>
        </p:spPr>
        <p:txBody>
          <a:bodyPr/>
          <a:lstStyle/>
          <a:p>
            <a:r>
              <a:rPr lang="en-US" altLang="ko-KR" b="1" dirty="0">
                <a:latin typeface="Calibri (제목)"/>
                <a:ea typeface="+mj-ea"/>
              </a:rPr>
              <a:t>IMPALA</a:t>
            </a:r>
          </a:p>
          <a:p>
            <a:pPr lvl="1"/>
            <a:r>
              <a:rPr lang="en-US" altLang="ko-KR" b="1" dirty="0">
                <a:latin typeface="+mj-ea"/>
                <a:ea typeface="+mj-ea"/>
              </a:rPr>
              <a:t>Off-Policy</a:t>
            </a:r>
            <a:r>
              <a:rPr lang="ko-KR" altLang="en-US" b="1" dirty="0">
                <a:latin typeface="+mj-ea"/>
                <a:ea typeface="+mj-ea"/>
              </a:rPr>
              <a:t>에 대한 샘플의 효율성</a:t>
            </a:r>
            <a:endParaRPr lang="en-US" altLang="ko-KR" b="1" dirty="0">
              <a:latin typeface="+mj-ea"/>
              <a:ea typeface="+mj-ea"/>
            </a:endParaRPr>
          </a:p>
          <a:p>
            <a:pPr lvl="1"/>
            <a:endParaRPr lang="en-US" altLang="ko-KR" b="1" dirty="0">
              <a:latin typeface="+mj-ea"/>
              <a:ea typeface="+mj-ea"/>
            </a:endParaRPr>
          </a:p>
          <a:p>
            <a:pPr lvl="1"/>
            <a:r>
              <a:rPr lang="en-US" altLang="ko-KR" dirty="0"/>
              <a:t>importance sampling </a:t>
            </a:r>
            <a:r>
              <a:rPr lang="ko-KR" altLang="en-US" dirty="0"/>
              <a:t>기법을 이용</a:t>
            </a:r>
            <a:r>
              <a:rPr lang="en-US" altLang="ko-KR" dirty="0"/>
              <a:t>.</a:t>
            </a:r>
            <a:endParaRPr lang="en-US" altLang="ko-KR" b="1" dirty="0">
              <a:latin typeface="+mj-ea"/>
              <a:ea typeface="+mj-ea"/>
            </a:endParaRPr>
          </a:p>
          <a:p>
            <a:pPr lvl="2"/>
            <a:r>
              <a:rPr lang="en-US" altLang="ko-KR" b="1" dirty="0"/>
              <a:t>Single Learner</a:t>
            </a:r>
          </a:p>
          <a:p>
            <a:pPr lvl="3"/>
            <a:r>
              <a:rPr lang="en-US" altLang="ko-KR" sz="1800" dirty="0"/>
              <a:t>A3C</a:t>
            </a:r>
            <a:r>
              <a:rPr lang="ko-KR" altLang="en-US" sz="1800" dirty="0"/>
              <a:t>와 유사하다</a:t>
            </a:r>
            <a:r>
              <a:rPr lang="en-US" altLang="ko-KR" sz="1800" dirty="0"/>
              <a:t>. </a:t>
            </a:r>
          </a:p>
          <a:p>
            <a:pPr lvl="2"/>
            <a:r>
              <a:rPr lang="en-US" altLang="ko-KR" b="1" dirty="0"/>
              <a:t>Multi-Learner</a:t>
            </a:r>
          </a:p>
          <a:p>
            <a:pPr lvl="3"/>
            <a:r>
              <a:rPr lang="ko-KR" altLang="en-US" sz="1800" dirty="0"/>
              <a:t>이 경우 </a:t>
            </a:r>
            <a:r>
              <a:rPr lang="en-US" altLang="ko-KR" sz="1800" dirty="0"/>
              <a:t>sample</a:t>
            </a:r>
            <a:r>
              <a:rPr lang="ko-KR" altLang="en-US" sz="1800" dirty="0"/>
              <a:t>의 비효율성이 증가한다</a:t>
            </a:r>
            <a:r>
              <a:rPr lang="en-US" altLang="ko-KR" sz="1800" dirty="0"/>
              <a:t>.</a:t>
            </a:r>
          </a:p>
          <a:p>
            <a:pPr lvl="3"/>
            <a:r>
              <a:rPr lang="ko-KR" altLang="en-US" sz="1800" dirty="0"/>
              <a:t>이에 </a:t>
            </a:r>
            <a:r>
              <a:rPr lang="en-US" altLang="ko-KR" sz="1800" dirty="0"/>
              <a:t>IMPALA</a:t>
            </a:r>
            <a:r>
              <a:rPr lang="ko-KR" altLang="en-US" sz="1800" dirty="0"/>
              <a:t>에서 </a:t>
            </a:r>
            <a:r>
              <a:rPr lang="en-US" altLang="ko-KR" sz="1800" dirty="0"/>
              <a:t>v-trace </a:t>
            </a:r>
            <a:r>
              <a:rPr lang="ko-KR" altLang="en-US" sz="1800" dirty="0"/>
              <a:t>기법을 도입 하였다</a:t>
            </a:r>
            <a:endParaRPr lang="en-US" altLang="ko-KR" sz="1800" dirty="0"/>
          </a:p>
          <a:p>
            <a:pPr lvl="3"/>
            <a:endParaRPr lang="en-US" altLang="ko-KR" sz="1800" dirty="0"/>
          </a:p>
          <a:p>
            <a:pPr lvl="1"/>
            <a:endParaRPr lang="ko-KR" altLang="en-US" sz="2800" b="1" dirty="0"/>
          </a:p>
          <a:p>
            <a:pPr lvl="1"/>
            <a:endParaRPr lang="en-US" altLang="ko-KR" b="1" dirty="0"/>
          </a:p>
          <a:p>
            <a:pPr lvl="1"/>
            <a:endParaRPr lang="en-US" altLang="ko-KR" sz="1800" b="1" dirty="0">
              <a:latin typeface="+mj-ea"/>
              <a:ea typeface="+mj-ea"/>
            </a:endParaRPr>
          </a:p>
          <a:p>
            <a:pPr lvl="1"/>
            <a:endParaRPr lang="en-US" altLang="ko-KR" sz="1400" b="1" dirty="0">
              <a:latin typeface="+mj-ea"/>
              <a:ea typeface="+mj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BC863C1-D2DF-443B-986B-2EEC335E58B0}"/>
              </a:ext>
            </a:extLst>
          </p:cNvPr>
          <p:cNvGrpSpPr/>
          <p:nvPr/>
        </p:nvGrpSpPr>
        <p:grpSpPr>
          <a:xfrm>
            <a:off x="6960096" y="2173833"/>
            <a:ext cx="5231904" cy="2996952"/>
            <a:chOff x="2207568" y="2123564"/>
            <a:chExt cx="7064921" cy="365805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FE61412-E238-48B6-ADA4-D16A4BE4E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7568" y="2492896"/>
              <a:ext cx="7064921" cy="328872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5F7F78-4E10-4F0D-8855-B5CED53C27FF}"/>
                </a:ext>
              </a:extLst>
            </p:cNvPr>
            <p:cNvSpPr txBox="1"/>
            <p:nvPr/>
          </p:nvSpPr>
          <p:spPr>
            <a:xfrm>
              <a:off x="6600056" y="2123564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multi Learner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921E0F-AC75-4C23-99E9-71F2CCA9A09D}"/>
                </a:ext>
              </a:extLst>
            </p:cNvPr>
            <p:cNvSpPr txBox="1"/>
            <p:nvPr/>
          </p:nvSpPr>
          <p:spPr>
            <a:xfrm>
              <a:off x="3071664" y="2123564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Single Learner</a:t>
              </a:r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8EC8150-96D8-4F20-9AEB-11715C9C99CF}"/>
              </a:ext>
            </a:extLst>
          </p:cNvPr>
          <p:cNvSpPr txBox="1"/>
          <p:nvPr/>
        </p:nvSpPr>
        <p:spPr>
          <a:xfrm>
            <a:off x="1930022" y="5601027"/>
            <a:ext cx="86919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이러한 이유로 </a:t>
            </a:r>
            <a:r>
              <a:rPr lang="en-US" altLang="ko-KR" sz="2800" b="1" dirty="0"/>
              <a:t>IMPALA</a:t>
            </a:r>
            <a:r>
              <a:rPr lang="ko-KR" altLang="en-US" sz="2800" b="1" dirty="0"/>
              <a:t>를 도입 한 것으로 추정됨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실제로 효과도 괜찮은 편이다</a:t>
            </a:r>
            <a:r>
              <a:rPr lang="en-US" altLang="ko-KR" sz="2800" b="1" dirty="0"/>
              <a:t>.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83263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03D32-08EA-4A17-AD5F-F361330A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b="1" i="0" dirty="0">
                <a:effectLst/>
                <a:latin typeface="Apple SD Gothic Neo"/>
              </a:rPr>
              <a:t> Random </a:t>
            </a:r>
            <a:r>
              <a:rPr lang="en-US" altLang="ko-KR" b="1" dirty="0">
                <a:latin typeface="Apple SD Gothic Neo"/>
              </a:rPr>
              <a:t>N</a:t>
            </a:r>
            <a:r>
              <a:rPr lang="en-US" altLang="ko-KR" sz="4000" b="1" i="0" dirty="0">
                <a:effectLst/>
                <a:latin typeface="Apple SD Gothic Neo"/>
              </a:rPr>
              <a:t>etwork </a:t>
            </a:r>
            <a:r>
              <a:rPr lang="en-US" altLang="ko-KR" b="1" dirty="0">
                <a:latin typeface="Apple SD Gothic Neo"/>
              </a:rPr>
              <a:t>D</a:t>
            </a:r>
            <a:r>
              <a:rPr lang="en-US" altLang="ko-KR" sz="4000" b="1" i="0" dirty="0">
                <a:effectLst/>
                <a:latin typeface="Apple SD Gothic Neo"/>
              </a:rPr>
              <a:t>istillation(RND)</a:t>
            </a:r>
            <a:br>
              <a:rPr lang="en-US" altLang="ko-KR" b="1" dirty="0">
                <a:latin typeface="Calibri (제목)"/>
              </a:rPr>
            </a:br>
            <a:br>
              <a:rPr lang="en-US" altLang="ko-KR" b="1" dirty="0">
                <a:latin typeface="Calibri (제목)"/>
              </a:rPr>
            </a:br>
            <a:br>
              <a:rPr lang="en-US" altLang="ko-KR" b="1" dirty="0">
                <a:latin typeface="Calibri (제목)"/>
              </a:rPr>
            </a:br>
            <a:br>
              <a:rPr lang="en-US" altLang="ko-KR" dirty="0">
                <a:latin typeface="+mj-ea"/>
              </a:rPr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1BA234-B7AB-4EEE-9EF1-5794FA55B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947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i="0" dirty="0">
                <a:effectLst/>
                <a:latin typeface="Apple SD Gothic Neo"/>
              </a:rPr>
              <a:t>Random </a:t>
            </a:r>
            <a:r>
              <a:rPr lang="en-US" altLang="ko-KR" sz="3600" b="1" dirty="0">
                <a:latin typeface="Apple SD Gothic Neo"/>
              </a:rPr>
              <a:t>N</a:t>
            </a:r>
            <a:r>
              <a:rPr lang="en-US" altLang="ko-KR" sz="3600" b="1" i="0" dirty="0">
                <a:effectLst/>
                <a:latin typeface="Apple SD Gothic Neo"/>
              </a:rPr>
              <a:t>etwork </a:t>
            </a:r>
            <a:r>
              <a:rPr lang="en-US" altLang="ko-KR" sz="3600" b="1" dirty="0">
                <a:latin typeface="Apple SD Gothic Neo"/>
              </a:rPr>
              <a:t>D</a:t>
            </a:r>
            <a:r>
              <a:rPr lang="en-US" altLang="ko-KR" sz="3600" b="1" i="0" dirty="0">
                <a:effectLst/>
                <a:latin typeface="Apple SD Gothic Neo"/>
              </a:rPr>
              <a:t>istillation(RND)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20" y="1630362"/>
            <a:ext cx="10972800" cy="4953000"/>
          </a:xfrm>
        </p:spPr>
        <p:txBody>
          <a:bodyPr/>
          <a:lstStyle/>
          <a:p>
            <a:r>
              <a:rPr lang="ko-KR" altLang="en-US" sz="2400" b="1" dirty="0">
                <a:latin typeface="AppleSDGothicNeo"/>
              </a:rPr>
              <a:t>등장 배경</a:t>
            </a:r>
            <a:endParaRPr lang="en-US" altLang="ko-KR" sz="2400" b="1" dirty="0">
              <a:latin typeface="AppleSDGothicNeo"/>
            </a:endParaRPr>
          </a:p>
          <a:p>
            <a:pPr lvl="1"/>
            <a:r>
              <a:rPr lang="en-US" altLang="ko-KR" sz="2000" b="1" dirty="0">
                <a:latin typeface="AppleSDGothicNeo"/>
              </a:rPr>
              <a:t>S</a:t>
            </a:r>
            <a:r>
              <a:rPr lang="en-US" altLang="ko-KR" sz="2000" b="1" i="0" dirty="0">
                <a:effectLst/>
                <a:latin typeface="AppleSDGothicNeo"/>
              </a:rPr>
              <a:t>parse Reward </a:t>
            </a:r>
            <a:r>
              <a:rPr lang="ko-KR" altLang="en-US" sz="2000" b="1" i="0" dirty="0">
                <a:effectLst/>
                <a:latin typeface="AppleSDGothicNeo"/>
              </a:rPr>
              <a:t>환경에서 강화학습</a:t>
            </a:r>
            <a:r>
              <a:rPr lang="en-US" altLang="ko-KR" sz="2000" b="1" dirty="0">
                <a:latin typeface="+mj-ea"/>
                <a:ea typeface="+mj-ea"/>
              </a:rPr>
              <a:t>	</a:t>
            </a:r>
          </a:p>
          <a:p>
            <a:pPr lvl="2"/>
            <a:r>
              <a:rPr lang="ko-KR" altLang="en-US" sz="1600" dirty="0">
                <a:latin typeface="+mj-ea"/>
                <a:ea typeface="+mj-ea"/>
              </a:rPr>
              <a:t>이런 경우 분산이 커진다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 sz="1600" dirty="0">
                <a:latin typeface="+mj-ea"/>
                <a:ea typeface="+mj-ea"/>
              </a:rPr>
              <a:t>에피소드가 종료 될 때만 보상을 얻기 때문이다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</a:p>
          <a:p>
            <a:pPr marL="914400" lvl="2" indent="0">
              <a:buNone/>
            </a:pPr>
            <a:endParaRPr lang="en-US" altLang="ko-KR" sz="2000" dirty="0">
              <a:latin typeface="+mj-ea"/>
              <a:ea typeface="+mj-ea"/>
            </a:endParaRPr>
          </a:p>
          <a:p>
            <a:pPr lvl="1"/>
            <a:r>
              <a:rPr lang="ko-KR" altLang="en-US" b="1" i="0" dirty="0" err="1">
                <a:effectLst/>
                <a:latin typeface="Roboto"/>
              </a:rPr>
              <a:t>몬테주마의</a:t>
            </a:r>
            <a:r>
              <a:rPr lang="ko-KR" altLang="en-US" b="1" i="0" dirty="0">
                <a:effectLst/>
                <a:latin typeface="Roboto"/>
              </a:rPr>
              <a:t> 복수 </a:t>
            </a:r>
            <a:r>
              <a:rPr lang="en-US" altLang="ko-KR" b="1" i="0" dirty="0">
                <a:effectLst/>
                <a:latin typeface="Roboto"/>
              </a:rPr>
              <a:t>(Montezuma’s Revenge)</a:t>
            </a:r>
          </a:p>
          <a:p>
            <a:pPr lvl="2"/>
            <a:r>
              <a:rPr lang="ko-KR" altLang="en-US" sz="1600" dirty="0">
                <a:latin typeface="Roboto"/>
                <a:ea typeface="+mj-ea"/>
              </a:rPr>
              <a:t>열쇠를 획득 할 때 까지는 어떠한 보상도 주어지지 않는다</a:t>
            </a:r>
            <a:r>
              <a:rPr lang="en-US" altLang="ko-KR" sz="1600" dirty="0">
                <a:latin typeface="Roboto"/>
                <a:ea typeface="+mj-ea"/>
              </a:rPr>
              <a:t>.</a:t>
            </a:r>
          </a:p>
          <a:p>
            <a:pPr lvl="2"/>
            <a:r>
              <a:rPr lang="ko-KR" altLang="en-US" sz="1600" dirty="0">
                <a:latin typeface="Roboto"/>
                <a:ea typeface="+mj-ea"/>
              </a:rPr>
              <a:t>우연히 열쇠를 얻기 전까지는 행동의 가치를 판단하기 어렵다</a:t>
            </a:r>
            <a:r>
              <a:rPr lang="en-US" altLang="ko-KR" sz="1600" dirty="0">
                <a:latin typeface="Roboto"/>
                <a:ea typeface="+mj-ea"/>
              </a:rPr>
              <a:t>.</a:t>
            </a:r>
          </a:p>
          <a:p>
            <a:pPr lvl="2"/>
            <a:endParaRPr lang="en-US" altLang="ko-KR" sz="1600" b="1" dirty="0">
              <a:latin typeface="Roboto"/>
              <a:ea typeface="+mj-ea"/>
            </a:endParaRPr>
          </a:p>
          <a:p>
            <a:pPr lvl="1"/>
            <a:r>
              <a:rPr lang="ko-KR" altLang="en-US" sz="2000" b="1" dirty="0">
                <a:latin typeface="Roboto"/>
                <a:ea typeface="+mj-ea"/>
              </a:rPr>
              <a:t>따라서 호기심</a:t>
            </a:r>
            <a:r>
              <a:rPr lang="en-US" altLang="ko-KR" sz="2000" b="1" dirty="0">
                <a:latin typeface="Roboto"/>
                <a:ea typeface="+mj-ea"/>
              </a:rPr>
              <a:t>(</a:t>
            </a:r>
            <a:r>
              <a:rPr lang="en-US" altLang="ko-KR" sz="2000" b="1" i="0" dirty="0">
                <a:effectLst/>
                <a:latin typeface="Roboto"/>
              </a:rPr>
              <a:t>curiosity</a:t>
            </a:r>
            <a:r>
              <a:rPr lang="en-US" altLang="ko-KR" sz="2000" b="1" dirty="0">
                <a:latin typeface="Roboto"/>
                <a:ea typeface="+mj-ea"/>
              </a:rPr>
              <a:t>)</a:t>
            </a:r>
            <a:r>
              <a:rPr lang="ko-KR" altLang="en-US" sz="2000" b="1" dirty="0">
                <a:latin typeface="Roboto"/>
                <a:ea typeface="+mj-ea"/>
              </a:rPr>
              <a:t>을 수치화 시켜 도입함</a:t>
            </a:r>
            <a:endParaRPr lang="en-US" altLang="ko-KR" sz="2000" b="1" dirty="0">
              <a:latin typeface="Roboto"/>
              <a:ea typeface="+mj-ea"/>
            </a:endParaRPr>
          </a:p>
          <a:p>
            <a:pPr lvl="2"/>
            <a:r>
              <a:rPr lang="ko-KR" altLang="en-US" sz="1600" dirty="0">
                <a:latin typeface="Roboto"/>
                <a:ea typeface="+mj-ea"/>
              </a:rPr>
              <a:t>새로운 탐색을 유도한다</a:t>
            </a:r>
            <a:r>
              <a:rPr lang="en-US" altLang="ko-KR" sz="1600" dirty="0">
                <a:latin typeface="Roboto"/>
                <a:ea typeface="+mj-ea"/>
              </a:rPr>
              <a:t>.</a:t>
            </a:r>
          </a:p>
          <a:p>
            <a:pPr lvl="2"/>
            <a:r>
              <a:rPr lang="ko-KR" altLang="en-US" sz="1600" dirty="0">
                <a:latin typeface="Roboto"/>
                <a:ea typeface="+mj-ea"/>
              </a:rPr>
              <a:t>이에 내적 보상을 부여한다</a:t>
            </a:r>
            <a:r>
              <a:rPr lang="en-US" altLang="ko-KR" sz="1600" dirty="0">
                <a:latin typeface="Roboto"/>
                <a:ea typeface="+mj-ea"/>
              </a:rPr>
              <a:t>.</a:t>
            </a:r>
          </a:p>
          <a:p>
            <a:pPr lvl="2"/>
            <a:endParaRPr lang="en-US" altLang="ko-KR" sz="1600" dirty="0">
              <a:latin typeface="Roboto"/>
              <a:ea typeface="+mj-ea"/>
            </a:endParaRPr>
          </a:p>
          <a:p>
            <a:pPr marL="457200" lvl="1" indent="0">
              <a:buNone/>
            </a:pP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07A4051-0971-48C7-B7FD-66AED8457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763" y="1565274"/>
            <a:ext cx="3687788" cy="482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DCBE44-CAFF-48AD-89A8-23A8C798BF0C}"/>
              </a:ext>
            </a:extLst>
          </p:cNvPr>
          <p:cNvSpPr txBox="1"/>
          <p:nvPr/>
        </p:nvSpPr>
        <p:spPr>
          <a:xfrm>
            <a:off x="2351584" y="6352529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ppleSDGothicNeo"/>
              </a:rPr>
              <a:t>S</a:t>
            </a:r>
            <a:r>
              <a:rPr lang="en-US" altLang="ko-KR" sz="2400" b="1" i="0" dirty="0">
                <a:effectLst/>
                <a:latin typeface="AppleSDGothicNeo"/>
              </a:rPr>
              <a:t>parse Reward </a:t>
            </a:r>
            <a:r>
              <a:rPr lang="ko-KR" altLang="en-US" sz="2400" b="1" i="0" dirty="0">
                <a:effectLst/>
                <a:latin typeface="AppleSDGothicNeo"/>
              </a:rPr>
              <a:t>환경에서는 </a:t>
            </a:r>
            <a:r>
              <a:rPr lang="ko-KR" altLang="en-US" sz="2400" b="1" dirty="0"/>
              <a:t>탐색을 잘하는 것이 중요하다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88094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i="0" dirty="0">
                <a:effectLst/>
                <a:latin typeface="Apple SD Gothic Neo"/>
              </a:rPr>
              <a:t>Random </a:t>
            </a:r>
            <a:r>
              <a:rPr lang="en-US" altLang="ko-KR" sz="3600" b="1" dirty="0">
                <a:latin typeface="Apple SD Gothic Neo"/>
              </a:rPr>
              <a:t>N</a:t>
            </a:r>
            <a:r>
              <a:rPr lang="en-US" altLang="ko-KR" sz="3600" b="1" i="0" dirty="0">
                <a:effectLst/>
                <a:latin typeface="Apple SD Gothic Neo"/>
              </a:rPr>
              <a:t>etwork </a:t>
            </a:r>
            <a:r>
              <a:rPr lang="en-US" altLang="ko-KR" sz="3600" b="1" dirty="0">
                <a:latin typeface="Apple SD Gothic Neo"/>
              </a:rPr>
              <a:t>D</a:t>
            </a:r>
            <a:r>
              <a:rPr lang="en-US" altLang="ko-KR" sz="3600" b="1" i="0" dirty="0">
                <a:effectLst/>
                <a:latin typeface="Apple SD Gothic Neo"/>
              </a:rPr>
              <a:t>istillation(RND)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20" y="1630362"/>
            <a:ext cx="10972800" cy="4953000"/>
          </a:xfrm>
        </p:spPr>
        <p:txBody>
          <a:bodyPr/>
          <a:lstStyle/>
          <a:p>
            <a:endParaRPr lang="en-US" altLang="ko-KR" sz="2400" dirty="0">
              <a:latin typeface="Roboto"/>
              <a:ea typeface="+mj-ea"/>
            </a:endParaRPr>
          </a:p>
          <a:p>
            <a:pPr marL="457200" lvl="1" indent="0">
              <a:buNone/>
            </a:pP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4627BE8-BA7F-48B7-9E7B-E97052AB2FCF}"/>
              </a:ext>
            </a:extLst>
          </p:cNvPr>
          <p:cNvSpPr txBox="1">
            <a:spLocks/>
          </p:cNvSpPr>
          <p:nvPr/>
        </p:nvSpPr>
        <p:spPr bwMode="auto">
          <a:xfrm>
            <a:off x="586780" y="1630362"/>
            <a:ext cx="109728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457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37085"/>
              </a:buClr>
              <a:buSzTx/>
              <a:buFont typeface="Wingdings" pitchFamily="2" charset="2"/>
              <a:buChar char="§"/>
              <a:tabLst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marR="0" indent="-285750" algn="l" defTabSz="457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7E69"/>
              </a:buClr>
              <a:buSzTx/>
              <a:buFont typeface="Wingdings" pitchFamily="2" charset="2"/>
              <a:buChar char="§"/>
              <a:tabLst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457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18BA3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457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2F6E7E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457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Critic</a:t>
            </a:r>
            <a:r>
              <a:rPr lang="ko-KR" altLang="en-US" sz="2400" b="1" dirty="0"/>
              <a:t>을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학습할 때 이용</a:t>
            </a:r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2400" b="1" dirty="0"/>
              <a:t>이 </a:t>
            </a:r>
            <a:r>
              <a:rPr lang="en-US" altLang="ko-KR" sz="2400" b="1" dirty="0"/>
              <a:t>Loss</a:t>
            </a:r>
            <a:r>
              <a:rPr lang="ko-KR" altLang="en-US" sz="2400" b="1" dirty="0"/>
              <a:t>를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내적 보상으로 설정</a:t>
            </a:r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2400" b="1" dirty="0"/>
              <a:t>이후 환경으로 부 터 얻은 외적보상과 혼합해서 사용한다</a:t>
            </a:r>
            <a:r>
              <a:rPr lang="en-US" altLang="ko-KR" sz="2400" b="1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6244B2-8B21-43BA-94B2-8DF1585A11A2}"/>
                  </a:ext>
                </a:extLst>
              </p:cNvPr>
              <p:cNvSpPr txBox="1"/>
              <p:nvPr/>
            </p:nvSpPr>
            <p:spPr>
              <a:xfrm>
                <a:off x="1594418" y="2276872"/>
                <a:ext cx="89575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/>
                  <a:t>일반적인 </a:t>
                </a:r>
                <a:r>
                  <a:rPr lang="en-US" altLang="ko-KR" sz="2000" dirty="0"/>
                  <a:t>Loss -&gt;  Loss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sz="2000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target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next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_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state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) – 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predictor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next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_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state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)</m:t>
                        </m:r>
                        <m:r>
                          <m:rPr>
                            <m:nor/>
                          </m:rPr>
                          <a:rPr lang="ko-KR" altLang="en-US" sz="2000" dirty="0"/>
                          <m:t> 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)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6244B2-8B21-43BA-94B2-8DF1585A1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418" y="2276872"/>
                <a:ext cx="8957524" cy="400110"/>
              </a:xfrm>
              <a:prstGeom prst="rect">
                <a:avLst/>
              </a:prstGeom>
              <a:blipFill>
                <a:blip r:embed="rId3"/>
                <a:stretch>
                  <a:fillRect t="-13846" b="-2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3A6767-8867-4F83-A635-581E45D51D49}"/>
                  </a:ext>
                </a:extLst>
              </p:cNvPr>
              <p:cNvSpPr txBox="1"/>
              <p:nvPr/>
            </p:nvSpPr>
            <p:spPr>
              <a:xfrm>
                <a:off x="1594418" y="3429000"/>
                <a:ext cx="89575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/>
                  <a:t>Intrinsic reward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sz="2000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target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next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_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state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) – 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predictor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next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_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state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)</m:t>
                        </m:r>
                        <m:r>
                          <m:rPr>
                            <m:nor/>
                          </m:rPr>
                          <a:rPr lang="ko-KR" altLang="en-US" sz="2000" dirty="0"/>
                          <m:t> 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)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3A6767-8867-4F83-A635-581E45D51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418" y="3429000"/>
                <a:ext cx="8957524" cy="400110"/>
              </a:xfrm>
              <a:prstGeom prst="rect">
                <a:avLst/>
              </a:prstGeom>
              <a:blipFill>
                <a:blip r:embed="rId4"/>
                <a:stretch>
                  <a:fillRect t="-9231" b="-2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6842DA8-2AF9-4FD0-8A27-433DF50AEBC7}"/>
              </a:ext>
            </a:extLst>
          </p:cNvPr>
          <p:cNvSpPr txBox="1"/>
          <p:nvPr/>
        </p:nvSpPr>
        <p:spPr>
          <a:xfrm>
            <a:off x="1617238" y="4962101"/>
            <a:ext cx="895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Final Reward = Intrinsic reward + extrinsic reward </a:t>
            </a:r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9A6405-45D0-492A-B692-E8EC8A23E022}"/>
              </a:ext>
            </a:extLst>
          </p:cNvPr>
          <p:cNvSpPr txBox="1"/>
          <p:nvPr/>
        </p:nvSpPr>
        <p:spPr>
          <a:xfrm>
            <a:off x="1343472" y="5883396"/>
            <a:ext cx="1005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Agent</a:t>
            </a:r>
            <a:r>
              <a:rPr lang="ko-KR" altLang="en-US" sz="2400" b="1" dirty="0"/>
              <a:t>가 예상하지 못한 행동을 하였을 때 보상을 더 준다</a:t>
            </a:r>
            <a:r>
              <a:rPr lang="en-US" altLang="ko-KR" sz="2400" b="1" dirty="0"/>
              <a:t>! : </a:t>
            </a:r>
            <a:r>
              <a:rPr lang="ko-KR" altLang="en-US" sz="2400" b="1" dirty="0"/>
              <a:t>탐색을 장려함</a:t>
            </a:r>
          </a:p>
        </p:txBody>
      </p:sp>
    </p:spTree>
    <p:extLst>
      <p:ext uri="{BB962C8B-B14F-4D97-AF65-F5344CB8AC3E}">
        <p14:creationId xmlns:p14="http://schemas.microsoft.com/office/powerpoint/2010/main" val="276792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i="0" dirty="0">
                <a:effectLst/>
                <a:latin typeface="Apple SD Gothic Neo"/>
              </a:rPr>
              <a:t>Random </a:t>
            </a:r>
            <a:r>
              <a:rPr lang="en-US" altLang="ko-KR" sz="3600" b="1" dirty="0">
                <a:latin typeface="Apple SD Gothic Neo"/>
              </a:rPr>
              <a:t>N</a:t>
            </a:r>
            <a:r>
              <a:rPr lang="en-US" altLang="ko-KR" sz="3600" b="1" i="0" dirty="0">
                <a:effectLst/>
                <a:latin typeface="Apple SD Gothic Neo"/>
              </a:rPr>
              <a:t>etwork </a:t>
            </a:r>
            <a:r>
              <a:rPr lang="en-US" altLang="ko-KR" sz="3600" b="1" dirty="0">
                <a:latin typeface="Apple SD Gothic Neo"/>
              </a:rPr>
              <a:t>D</a:t>
            </a:r>
            <a:r>
              <a:rPr lang="en-US" altLang="ko-KR" sz="3600" b="1" i="0" dirty="0">
                <a:effectLst/>
                <a:latin typeface="Apple SD Gothic Neo"/>
              </a:rPr>
              <a:t>istillation(RND)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20" y="1630362"/>
            <a:ext cx="10972800" cy="4953000"/>
          </a:xfrm>
        </p:spPr>
        <p:txBody>
          <a:bodyPr/>
          <a:lstStyle/>
          <a:p>
            <a:endParaRPr lang="en-US" altLang="ko-KR" sz="2400" dirty="0">
              <a:latin typeface="Roboto"/>
              <a:ea typeface="+mj-ea"/>
            </a:endParaRPr>
          </a:p>
          <a:p>
            <a:pPr marL="457200" lvl="1" indent="0">
              <a:buNone/>
            </a:pP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4627BE8-BA7F-48B7-9E7B-E97052AB2FCF}"/>
              </a:ext>
            </a:extLst>
          </p:cNvPr>
          <p:cNvSpPr txBox="1">
            <a:spLocks/>
          </p:cNvSpPr>
          <p:nvPr/>
        </p:nvSpPr>
        <p:spPr bwMode="auto">
          <a:xfrm>
            <a:off x="586780" y="1630362"/>
            <a:ext cx="109728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457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37085"/>
              </a:buClr>
              <a:buSzTx/>
              <a:buFont typeface="Wingdings" pitchFamily="2" charset="2"/>
              <a:buChar char="§"/>
              <a:tabLst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marR="0" indent="-285750" algn="l" defTabSz="457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7E69"/>
              </a:buClr>
              <a:buSzTx/>
              <a:buFont typeface="Wingdings" pitchFamily="2" charset="2"/>
              <a:buChar char="§"/>
              <a:tabLst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457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18BA3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457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2F6E7E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457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</a:rPr>
              <a:t>Target and Prediction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276C62-663F-4AEF-8E7C-FF929E73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087948"/>
            <a:ext cx="4176464" cy="3650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3B0ABE-6478-41F2-88FE-E97C5A376134}"/>
              </a:ext>
            </a:extLst>
          </p:cNvPr>
          <p:cNvSpPr txBox="1"/>
          <p:nvPr/>
        </p:nvSpPr>
        <p:spPr>
          <a:xfrm>
            <a:off x="6003726" y="1783136"/>
            <a:ext cx="59615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Target</a:t>
            </a:r>
            <a:r>
              <a:rPr lang="ko-KR" altLang="en-US" dirty="0"/>
              <a:t>을 임의로 초기화 시킨다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변형하지 않는다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Predict</a:t>
            </a:r>
            <a:r>
              <a:rPr lang="ko-KR" altLang="en-US" dirty="0"/>
              <a:t>를 점점 </a:t>
            </a:r>
            <a:r>
              <a:rPr lang="en-US" altLang="ko-KR" dirty="0"/>
              <a:t>Target</a:t>
            </a:r>
            <a:r>
              <a:rPr lang="ko-KR" altLang="en-US" dirty="0"/>
              <a:t>에 맞추도록 학습을 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 결과로 초기에는 </a:t>
            </a:r>
            <a:r>
              <a:rPr lang="en-US" altLang="ko-KR" dirty="0"/>
              <a:t>loss</a:t>
            </a:r>
            <a:r>
              <a:rPr lang="ko-KR" altLang="en-US" dirty="0"/>
              <a:t>가 크다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이로 인해 탐사를 더 자주 하게 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Loss </a:t>
            </a:r>
            <a:r>
              <a:rPr lang="ko-KR" altLang="en-US" dirty="0"/>
              <a:t>가 작아지면서 탐사를 줄인다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437D9-CA4A-41BC-BB33-8C08A3D1F297}"/>
              </a:ext>
            </a:extLst>
          </p:cNvPr>
          <p:cNvSpPr txBox="1"/>
          <p:nvPr/>
        </p:nvSpPr>
        <p:spPr>
          <a:xfrm>
            <a:off x="4033043" y="4521233"/>
            <a:ext cx="895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Final reward = </a:t>
            </a:r>
            <a:r>
              <a:rPr lang="en-US" altLang="ko-KR" sz="2000" dirty="0">
                <a:solidFill>
                  <a:srgbClr val="FF0000"/>
                </a:solidFill>
              </a:rPr>
              <a:t>Intrinsic reward </a:t>
            </a:r>
            <a:r>
              <a:rPr lang="en-US" altLang="ko-KR" sz="2000" dirty="0"/>
              <a:t>+ extrinsic reward 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C6E12-3F6B-427B-AE16-611605E7CAD7}"/>
              </a:ext>
            </a:extLst>
          </p:cNvPr>
          <p:cNvSpPr txBox="1"/>
          <p:nvPr/>
        </p:nvSpPr>
        <p:spPr>
          <a:xfrm>
            <a:off x="769486" y="6352529"/>
            <a:ext cx="10790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Intrinsic reward </a:t>
            </a:r>
            <a:r>
              <a:rPr lang="ko-KR" altLang="en-US" sz="2400" b="1" dirty="0"/>
              <a:t>값이 작아지면서 초기에는 탐사를 많이 하고  이후 탐사를 줄인다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E1500-F43A-471A-AE2D-1BB8BD8A573D}"/>
              </a:ext>
            </a:extLst>
          </p:cNvPr>
          <p:cNvSpPr txBox="1"/>
          <p:nvPr/>
        </p:nvSpPr>
        <p:spPr>
          <a:xfrm>
            <a:off x="2171564" y="5590468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자주 보았던 </a:t>
            </a:r>
            <a:r>
              <a:rPr lang="en-US" altLang="ko-KR" sz="2000" b="1" dirty="0"/>
              <a:t>state</a:t>
            </a:r>
            <a:r>
              <a:rPr lang="ko-KR" altLang="en-US" sz="2000" b="1" dirty="0"/>
              <a:t>라면 </a:t>
            </a:r>
            <a:r>
              <a:rPr lang="en-US" altLang="ko-KR" sz="2000" b="1" dirty="0"/>
              <a:t>loss</a:t>
            </a:r>
            <a:r>
              <a:rPr lang="ko-KR" altLang="en-US" sz="2000" b="1" dirty="0"/>
              <a:t>가 작다</a:t>
            </a:r>
            <a:r>
              <a:rPr lang="en-US" altLang="ko-KR" sz="2000" b="1" dirty="0"/>
              <a:t>. (overfitting) -&gt; </a:t>
            </a:r>
            <a:r>
              <a:rPr lang="ko-KR" altLang="en-US" sz="2000" b="1" dirty="0"/>
              <a:t>탐색을 억제 한다</a:t>
            </a:r>
            <a:r>
              <a:rPr lang="en-US" altLang="ko-KR" sz="20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새로운 </a:t>
            </a:r>
            <a:r>
              <a:rPr lang="en-US" altLang="ko-KR" sz="2000" b="1" dirty="0"/>
              <a:t>state</a:t>
            </a:r>
            <a:r>
              <a:rPr lang="ko-KR" altLang="en-US" sz="2000" b="1" dirty="0"/>
              <a:t>라면 </a:t>
            </a:r>
            <a:r>
              <a:rPr lang="en-US" altLang="ko-KR" sz="2000" b="1" dirty="0"/>
              <a:t>loos</a:t>
            </a:r>
            <a:r>
              <a:rPr lang="ko-KR" altLang="en-US" sz="2000" b="1" dirty="0"/>
              <a:t>가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크다</a:t>
            </a:r>
            <a:r>
              <a:rPr lang="en-US" altLang="ko-KR" sz="2000" b="1" dirty="0"/>
              <a:t>. -&gt; </a:t>
            </a:r>
            <a:r>
              <a:rPr lang="ko-KR" altLang="en-US" sz="2000" b="1" dirty="0"/>
              <a:t>탐색을 장려한다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92317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Index</a:t>
            </a:r>
            <a:endParaRPr lang="ko-KR" altLang="en-US" sz="36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latin typeface="Calibri (제목)"/>
              </a:rPr>
              <a:t>도입 배경</a:t>
            </a:r>
            <a:endParaRPr lang="en-US" altLang="ko-KR" b="1" dirty="0">
              <a:latin typeface="Calibri (제목)"/>
            </a:endParaRPr>
          </a:p>
          <a:p>
            <a:r>
              <a:rPr lang="ko-KR" altLang="en-US" b="1" dirty="0">
                <a:latin typeface="Calibri (제목)"/>
              </a:rPr>
              <a:t>접근 기반</a:t>
            </a:r>
            <a:endParaRPr lang="en-US" altLang="ko-KR" b="1" dirty="0">
              <a:latin typeface="Calibri (제목)"/>
            </a:endParaRPr>
          </a:p>
          <a:p>
            <a:r>
              <a:rPr lang="en-US" altLang="ko-KR" b="1" dirty="0" err="1">
                <a:latin typeface="Calibri (제목)"/>
              </a:rPr>
              <a:t>NetHack</a:t>
            </a:r>
            <a:endParaRPr lang="en-US" altLang="ko-KR" b="1" dirty="0">
              <a:latin typeface="Calibri (제목)"/>
            </a:endParaRPr>
          </a:p>
          <a:p>
            <a:r>
              <a:rPr lang="ko-KR" altLang="en-US" b="1" dirty="0" err="1">
                <a:latin typeface="Calibri (제목)"/>
              </a:rPr>
              <a:t>아키텍쳐</a:t>
            </a:r>
            <a:endParaRPr lang="en-US" altLang="ko-KR" b="1" dirty="0">
              <a:latin typeface="Calibri (제목)"/>
            </a:endParaRPr>
          </a:p>
          <a:p>
            <a:r>
              <a:rPr lang="en-US" altLang="ko-KR" b="1" dirty="0">
                <a:latin typeface="Calibri (제목)"/>
              </a:rPr>
              <a:t>Distributed Reinforcement Learning </a:t>
            </a:r>
          </a:p>
          <a:p>
            <a:r>
              <a:rPr lang="en-US" altLang="ko-KR" sz="2800" b="1" i="0" dirty="0">
                <a:effectLst/>
                <a:latin typeface="Apple SD Gothic Neo"/>
              </a:rPr>
              <a:t>Random </a:t>
            </a:r>
            <a:r>
              <a:rPr lang="en-US" altLang="ko-KR" b="1" dirty="0">
                <a:latin typeface="Apple SD Gothic Neo"/>
              </a:rPr>
              <a:t>N</a:t>
            </a:r>
            <a:r>
              <a:rPr lang="en-US" altLang="ko-KR" sz="2800" b="1" i="0" dirty="0">
                <a:effectLst/>
                <a:latin typeface="Apple SD Gothic Neo"/>
              </a:rPr>
              <a:t>etwork </a:t>
            </a:r>
            <a:r>
              <a:rPr lang="en-US" altLang="ko-KR" b="1" dirty="0">
                <a:latin typeface="Apple SD Gothic Neo"/>
              </a:rPr>
              <a:t>D</a:t>
            </a:r>
            <a:r>
              <a:rPr lang="en-US" altLang="ko-KR" sz="2800" b="1" i="0" dirty="0">
                <a:effectLst/>
                <a:latin typeface="Apple SD Gothic Neo"/>
              </a:rPr>
              <a:t>istillation(RND)</a:t>
            </a:r>
          </a:p>
          <a:p>
            <a:r>
              <a:rPr lang="ko-KR" altLang="en-US" b="1" dirty="0">
                <a:latin typeface="Apple SD Gothic Neo"/>
              </a:rPr>
              <a:t>결론</a:t>
            </a:r>
            <a:endParaRPr lang="en-US" altLang="ko-KR" b="1" dirty="0">
              <a:latin typeface="Calibri (제목)"/>
            </a:endParaRPr>
          </a:p>
          <a:p>
            <a:pPr marL="457200" lvl="1" indent="0">
              <a:buNone/>
            </a:pPr>
            <a:endParaRPr lang="ko-KR" altLang="en-US" sz="2800" b="1" dirty="0">
              <a:latin typeface="+mj-ea"/>
              <a:ea typeface="+mj-ea"/>
            </a:endParaRPr>
          </a:p>
          <a:p>
            <a:pPr lvl="1"/>
            <a:endParaRPr lang="en-US" altLang="ko-KR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32761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i="0" dirty="0">
                <a:effectLst/>
                <a:latin typeface="Apple SD Gothic Neo"/>
              </a:rPr>
              <a:t>Random </a:t>
            </a:r>
            <a:r>
              <a:rPr lang="en-US" altLang="ko-KR" sz="3600" b="1" dirty="0">
                <a:latin typeface="Apple SD Gothic Neo"/>
              </a:rPr>
              <a:t>N</a:t>
            </a:r>
            <a:r>
              <a:rPr lang="en-US" altLang="ko-KR" sz="3600" b="1" i="0" dirty="0">
                <a:effectLst/>
                <a:latin typeface="Apple SD Gothic Neo"/>
              </a:rPr>
              <a:t>etwork </a:t>
            </a:r>
            <a:r>
              <a:rPr lang="en-US" altLang="ko-KR" sz="3600" b="1" dirty="0">
                <a:latin typeface="Apple SD Gothic Neo"/>
              </a:rPr>
              <a:t>D</a:t>
            </a:r>
            <a:r>
              <a:rPr lang="en-US" altLang="ko-KR" sz="3600" b="1" i="0" dirty="0">
                <a:effectLst/>
                <a:latin typeface="Apple SD Gothic Neo"/>
              </a:rPr>
              <a:t>istillation(RND)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20" y="1630362"/>
            <a:ext cx="10972800" cy="4953000"/>
          </a:xfrm>
        </p:spPr>
        <p:txBody>
          <a:bodyPr/>
          <a:lstStyle/>
          <a:p>
            <a:endParaRPr lang="en-US" altLang="ko-KR" sz="2400" dirty="0">
              <a:latin typeface="Roboto"/>
              <a:ea typeface="+mj-ea"/>
            </a:endParaRPr>
          </a:p>
          <a:p>
            <a:pPr marL="457200" lvl="1" indent="0">
              <a:buNone/>
            </a:pPr>
            <a:r>
              <a:rPr lang="ko-KR" altLang="en-US" sz="2000" dirty="0" err="1">
                <a:latin typeface="+mj-ea"/>
                <a:ea typeface="+mj-ea"/>
              </a:rPr>
              <a:t>ㄴㅇ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3E398D7-3C4C-488D-B6CF-D59AC0C70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802609"/>
            <a:ext cx="6984776" cy="370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59E0FE-6EED-42C2-8119-0DDB7A365650}"/>
              </a:ext>
            </a:extLst>
          </p:cNvPr>
          <p:cNvSpPr txBox="1"/>
          <p:nvPr/>
        </p:nvSpPr>
        <p:spPr>
          <a:xfrm>
            <a:off x="7207914" y="2585486"/>
            <a:ext cx="4984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(2, 8 ,10, 21) : </a:t>
            </a:r>
            <a:r>
              <a:rPr lang="ko-KR" altLang="en-US" dirty="0"/>
              <a:t>생명을 잃을 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(3, 5, 6, 11, 12, 13, 14, 15) : </a:t>
            </a:r>
            <a:r>
              <a:rPr lang="ko-KR" altLang="en-US" dirty="0"/>
              <a:t>적을 아슬아슬 하게 피할 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(7, 9, 18) : </a:t>
            </a:r>
            <a:r>
              <a:rPr lang="ko-KR" altLang="en-US" dirty="0"/>
              <a:t>어려운 장애물을 피할 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(19, 20, 21) : </a:t>
            </a:r>
            <a:r>
              <a:rPr lang="ko-KR" altLang="en-US" dirty="0"/>
              <a:t>아이템을 습득 할 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D8A5A9-7267-454C-9B45-2468A122D21D}"/>
              </a:ext>
            </a:extLst>
          </p:cNvPr>
          <p:cNvSpPr txBox="1"/>
          <p:nvPr/>
        </p:nvSpPr>
        <p:spPr>
          <a:xfrm>
            <a:off x="983432" y="5912757"/>
            <a:ext cx="10585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의미 있는 상황이 발생할 때 내적 보상이 순간적으로 높아짐</a:t>
            </a:r>
          </a:p>
        </p:txBody>
      </p:sp>
    </p:spTree>
    <p:extLst>
      <p:ext uri="{BB962C8B-B14F-4D97-AF65-F5344CB8AC3E}">
        <p14:creationId xmlns:p14="http://schemas.microsoft.com/office/powerpoint/2010/main" val="2730106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i="0" dirty="0">
                <a:effectLst/>
                <a:latin typeface="Apple SD Gothic Neo"/>
              </a:rPr>
              <a:t>Random </a:t>
            </a:r>
            <a:r>
              <a:rPr lang="en-US" altLang="ko-KR" sz="3600" b="1" dirty="0">
                <a:latin typeface="Apple SD Gothic Neo"/>
              </a:rPr>
              <a:t>N</a:t>
            </a:r>
            <a:r>
              <a:rPr lang="en-US" altLang="ko-KR" sz="3600" b="1" i="0" dirty="0">
                <a:effectLst/>
                <a:latin typeface="Apple SD Gothic Neo"/>
              </a:rPr>
              <a:t>etwork </a:t>
            </a:r>
            <a:r>
              <a:rPr lang="en-US" altLang="ko-KR" sz="3600" b="1" dirty="0">
                <a:latin typeface="Apple SD Gothic Neo"/>
              </a:rPr>
              <a:t>D</a:t>
            </a:r>
            <a:r>
              <a:rPr lang="en-US" altLang="ko-KR" sz="3600" b="1" i="0" dirty="0">
                <a:effectLst/>
                <a:latin typeface="Apple SD Gothic Neo"/>
              </a:rPr>
              <a:t>istillation(RND)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20" y="1630362"/>
            <a:ext cx="10972800" cy="4953000"/>
          </a:xfrm>
        </p:spPr>
        <p:txBody>
          <a:bodyPr/>
          <a:lstStyle/>
          <a:p>
            <a:r>
              <a:rPr lang="ko-KR" altLang="en-US" sz="2400" b="1" dirty="0">
                <a:latin typeface="Roboto"/>
                <a:ea typeface="+mj-ea"/>
              </a:rPr>
              <a:t>되도록이면 </a:t>
            </a:r>
            <a:r>
              <a:rPr lang="en-US" altLang="ko-KR" sz="2400" b="1" dirty="0">
                <a:latin typeface="Roboto"/>
                <a:ea typeface="+mj-ea"/>
              </a:rPr>
              <a:t>Dense Reward</a:t>
            </a:r>
            <a:r>
              <a:rPr lang="ko-KR" altLang="en-US" sz="2400" b="1" dirty="0">
                <a:latin typeface="Roboto"/>
                <a:ea typeface="+mj-ea"/>
              </a:rPr>
              <a:t>를 사용하는 것이 좋다</a:t>
            </a:r>
            <a:r>
              <a:rPr lang="en-US" altLang="ko-KR" sz="2400" b="1" dirty="0">
                <a:latin typeface="Roboto"/>
                <a:ea typeface="+mj-ea"/>
              </a:rPr>
              <a:t>.</a:t>
            </a:r>
          </a:p>
          <a:p>
            <a:pPr lvl="1"/>
            <a:r>
              <a:rPr lang="en-US" altLang="ko-KR" sz="2000" b="1" dirty="0">
                <a:latin typeface="Roboto"/>
                <a:ea typeface="+mj-ea"/>
              </a:rPr>
              <a:t>Ex) </a:t>
            </a:r>
            <a:r>
              <a:rPr lang="en-US" altLang="ko-KR" sz="2000" b="1" dirty="0" err="1">
                <a:latin typeface="Roboto"/>
                <a:ea typeface="+mj-ea"/>
              </a:rPr>
              <a:t>starcraft</a:t>
            </a:r>
            <a:r>
              <a:rPr lang="en-US" altLang="ko-KR" sz="2000" b="1" dirty="0">
                <a:latin typeface="Roboto"/>
                <a:ea typeface="+mj-ea"/>
              </a:rPr>
              <a:t> 2</a:t>
            </a:r>
            <a:r>
              <a:rPr lang="ko-KR" altLang="en-US" sz="2000" b="1" dirty="0">
                <a:latin typeface="Roboto"/>
                <a:ea typeface="+mj-ea"/>
              </a:rPr>
              <a:t>의 </a:t>
            </a:r>
            <a:r>
              <a:rPr lang="en-US" altLang="ko-KR" sz="2000" b="1" dirty="0">
                <a:latin typeface="Roboto"/>
                <a:ea typeface="+mj-ea"/>
              </a:rPr>
              <a:t>abyssal reef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32C30E-C2BA-45B2-84D9-F084CF63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2564904"/>
            <a:ext cx="4420018" cy="394287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4547EC-84C5-4F01-A321-3CC2D3BC7712}"/>
              </a:ext>
            </a:extLst>
          </p:cNvPr>
          <p:cNvCxnSpPr/>
          <p:nvPr/>
        </p:nvCxnSpPr>
        <p:spPr>
          <a:xfrm>
            <a:off x="5735960" y="2132856"/>
            <a:ext cx="0" cy="47251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an I see some kind of workers killed tab in 2v2+ replays? - Arqade">
            <a:extLst>
              <a:ext uri="{FF2B5EF4-FFF2-40B4-BE49-F238E27FC236}">
                <a16:creationId xmlns:a16="http://schemas.microsoft.com/office/drawing/2014/main" id="{AF0E79AE-3034-4AF3-B0AD-62C88E724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178" y="3694082"/>
            <a:ext cx="5312899" cy="310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FE4B9D-A59F-4FE4-9B33-76D2A3962278}"/>
              </a:ext>
            </a:extLst>
          </p:cNvPr>
          <p:cNvSpPr txBox="1"/>
          <p:nvPr/>
        </p:nvSpPr>
        <p:spPr>
          <a:xfrm>
            <a:off x="6672064" y="3296693"/>
            <a:ext cx="2613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/>
              <a:t>Blizzard score (dense)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49016E-E5D3-4329-AE6B-C0C9D384DB98}"/>
              </a:ext>
            </a:extLst>
          </p:cNvPr>
          <p:cNvSpPr txBox="1"/>
          <p:nvPr/>
        </p:nvSpPr>
        <p:spPr>
          <a:xfrm>
            <a:off x="6672064" y="2425438"/>
            <a:ext cx="215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/>
              <a:t>Ternary score(sparse)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D5D51-B3CC-4548-8133-F65E549AEC0B}"/>
              </a:ext>
            </a:extLst>
          </p:cNvPr>
          <p:cNvSpPr txBox="1"/>
          <p:nvPr/>
        </p:nvSpPr>
        <p:spPr>
          <a:xfrm>
            <a:off x="6671325" y="2789040"/>
            <a:ext cx="259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Win : 1, draw : 0, lose : -1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267B46-7FD4-461F-8D36-8DC6D75CB2A0}"/>
              </a:ext>
            </a:extLst>
          </p:cNvPr>
          <p:cNvSpPr txBox="1"/>
          <p:nvPr/>
        </p:nvSpPr>
        <p:spPr>
          <a:xfrm>
            <a:off x="5748883" y="2033842"/>
            <a:ext cx="298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b="1" dirty="0"/>
              <a:t>Reward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9129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i="0" dirty="0">
                <a:effectLst/>
                <a:latin typeface="Apple SD Gothic Neo"/>
              </a:rPr>
              <a:t>Random </a:t>
            </a:r>
            <a:r>
              <a:rPr lang="en-US" altLang="ko-KR" sz="3600" b="1" dirty="0">
                <a:latin typeface="Apple SD Gothic Neo"/>
              </a:rPr>
              <a:t>N</a:t>
            </a:r>
            <a:r>
              <a:rPr lang="en-US" altLang="ko-KR" sz="3600" b="1" i="0" dirty="0">
                <a:effectLst/>
                <a:latin typeface="Apple SD Gothic Neo"/>
              </a:rPr>
              <a:t>etwork </a:t>
            </a:r>
            <a:r>
              <a:rPr lang="en-US" altLang="ko-KR" sz="3600" b="1" dirty="0">
                <a:latin typeface="Apple SD Gothic Neo"/>
              </a:rPr>
              <a:t>D</a:t>
            </a:r>
            <a:r>
              <a:rPr lang="en-US" altLang="ko-KR" sz="3600" b="1" i="0" dirty="0">
                <a:effectLst/>
                <a:latin typeface="Apple SD Gothic Neo"/>
              </a:rPr>
              <a:t>istillation(RND)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20" y="1630362"/>
            <a:ext cx="10972800" cy="4953000"/>
          </a:xfrm>
        </p:spPr>
        <p:txBody>
          <a:bodyPr/>
          <a:lstStyle/>
          <a:p>
            <a:r>
              <a:rPr lang="ko-KR" altLang="en-US" sz="2400" b="1" dirty="0">
                <a:latin typeface="Roboto"/>
                <a:ea typeface="+mj-ea"/>
              </a:rPr>
              <a:t>되도록이면 </a:t>
            </a:r>
            <a:r>
              <a:rPr lang="en-US" altLang="ko-KR" sz="2400" b="1" dirty="0">
                <a:latin typeface="Roboto"/>
                <a:ea typeface="+mj-ea"/>
              </a:rPr>
              <a:t>Dense Reward</a:t>
            </a:r>
            <a:r>
              <a:rPr lang="ko-KR" altLang="en-US" sz="2400" b="1" dirty="0">
                <a:latin typeface="Roboto"/>
                <a:ea typeface="+mj-ea"/>
              </a:rPr>
              <a:t>를 사용하는 것이 좋다</a:t>
            </a:r>
            <a:r>
              <a:rPr lang="en-US" altLang="ko-KR" sz="2400" b="1" dirty="0">
                <a:latin typeface="Roboto"/>
                <a:ea typeface="+mj-ea"/>
              </a:rPr>
              <a:t>.</a:t>
            </a:r>
          </a:p>
          <a:p>
            <a:pPr lvl="1"/>
            <a:r>
              <a:rPr lang="en-US" altLang="ko-KR" sz="2000" b="1" dirty="0">
                <a:latin typeface="Roboto"/>
                <a:ea typeface="+mj-ea"/>
              </a:rPr>
              <a:t>Ex) </a:t>
            </a:r>
            <a:r>
              <a:rPr lang="en-US" altLang="ko-KR" sz="2000" b="1" dirty="0" err="1">
                <a:latin typeface="Roboto"/>
                <a:ea typeface="+mj-ea"/>
              </a:rPr>
              <a:t>starcraft</a:t>
            </a:r>
            <a:r>
              <a:rPr lang="en-US" altLang="ko-KR" sz="2000" b="1" dirty="0">
                <a:latin typeface="Roboto"/>
                <a:ea typeface="+mj-ea"/>
              </a:rPr>
              <a:t> 2</a:t>
            </a:r>
            <a:r>
              <a:rPr lang="ko-KR" altLang="en-US" sz="2000" b="1" dirty="0">
                <a:latin typeface="Roboto"/>
                <a:ea typeface="+mj-ea"/>
              </a:rPr>
              <a:t>의 </a:t>
            </a:r>
            <a:r>
              <a:rPr lang="en-US" altLang="ko-KR" sz="2000" b="1" dirty="0">
                <a:latin typeface="Roboto"/>
                <a:ea typeface="+mj-ea"/>
              </a:rPr>
              <a:t>abyssal reef </a:t>
            </a:r>
            <a:r>
              <a:rPr lang="ko-KR" altLang="en-US" sz="2000" b="1" dirty="0">
                <a:latin typeface="Roboto"/>
                <a:ea typeface="+mj-ea"/>
              </a:rPr>
              <a:t>수행 결과</a:t>
            </a:r>
            <a:endParaRPr lang="en-US" altLang="ko-KR" sz="2000" b="1" dirty="0">
              <a:latin typeface="Roboto"/>
              <a:ea typeface="+mj-ea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CF691FB8-57B9-46FA-B2AE-23C84BB783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752742"/>
              </p:ext>
            </p:extLst>
          </p:nvPr>
        </p:nvGraphicFramePr>
        <p:xfrm>
          <a:off x="962708" y="2924944"/>
          <a:ext cx="7543800" cy="256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비트맵 이미지" r:id="rId4" imgW="7543800" imgH="2562120" progId="Paint.Picture">
                  <p:embed/>
                </p:oleObj>
              </mc:Choice>
              <mc:Fallback>
                <p:oleObj name="비트맵 이미지" r:id="rId4" imgW="7543800" imgH="2562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2708" y="2924944"/>
                        <a:ext cx="7543800" cy="2562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FD303C5-9ABD-4D21-88D6-86D5DFF04AA0}"/>
              </a:ext>
            </a:extLst>
          </p:cNvPr>
          <p:cNvSpPr txBox="1"/>
          <p:nvPr/>
        </p:nvSpPr>
        <p:spPr>
          <a:xfrm>
            <a:off x="2042828" y="5641157"/>
            <a:ext cx="215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sparse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174D9C-BE1C-47F0-91E7-A5F983E1A8BC}"/>
              </a:ext>
            </a:extLst>
          </p:cNvPr>
          <p:cNvSpPr txBox="1"/>
          <p:nvPr/>
        </p:nvSpPr>
        <p:spPr>
          <a:xfrm>
            <a:off x="5499212" y="5641157"/>
            <a:ext cx="215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dense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6CBE77-4DB0-4DBA-9943-59BA1295DA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2080" y="3434533"/>
            <a:ext cx="28956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30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03D32-08EA-4A17-AD5F-F361330A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Calibri (제목)"/>
              </a:rPr>
              <a:t>결론</a:t>
            </a:r>
            <a:br>
              <a:rPr lang="en-US" altLang="ko-KR" b="1" dirty="0">
                <a:latin typeface="Calibri (제목)"/>
              </a:rPr>
            </a:br>
            <a:br>
              <a:rPr lang="en-US" altLang="ko-KR" b="1" dirty="0">
                <a:latin typeface="Calibri (제목)"/>
              </a:rPr>
            </a:br>
            <a:br>
              <a:rPr lang="en-US" altLang="ko-KR" dirty="0">
                <a:latin typeface="+mj-ea"/>
              </a:rPr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1BA234-B7AB-4EEE-9EF1-5794FA55B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5020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b="1" dirty="0">
                <a:latin typeface="Calibri (제목)"/>
              </a:rPr>
              <a:t>결론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20" y="1630362"/>
            <a:ext cx="10972800" cy="4953000"/>
          </a:xfrm>
        </p:spPr>
        <p:txBody>
          <a:bodyPr/>
          <a:lstStyle/>
          <a:p>
            <a:r>
              <a:rPr lang="ko-KR" altLang="en-US" sz="2400" b="1" dirty="0">
                <a:latin typeface="Roboto"/>
                <a:ea typeface="+mj-ea"/>
              </a:rPr>
              <a:t>복잡한 환경과 빠른 변화가 일어나는 상황에 대응하기 위한 환경을 제공함</a:t>
            </a:r>
            <a:endParaRPr lang="en-US" altLang="ko-KR" sz="2400" b="1" dirty="0">
              <a:latin typeface="Roboto"/>
              <a:ea typeface="+mj-ea"/>
            </a:endParaRPr>
          </a:p>
          <a:p>
            <a:pPr lvl="1"/>
            <a:r>
              <a:rPr lang="en-US" altLang="ko-KR" sz="2000" dirty="0"/>
              <a:t>Roguelike</a:t>
            </a:r>
            <a:r>
              <a:rPr lang="ko-KR" altLang="en-US" sz="2000" dirty="0"/>
              <a:t>게임인 </a:t>
            </a:r>
            <a:r>
              <a:rPr lang="en-US" altLang="ko-KR" sz="2000" dirty="0"/>
              <a:t>Net Hack</a:t>
            </a:r>
            <a:r>
              <a:rPr lang="ko-KR" altLang="en-US" sz="2000" dirty="0"/>
              <a:t>을 </a:t>
            </a:r>
            <a:r>
              <a:rPr lang="en-US" altLang="ko-KR" sz="2000" dirty="0"/>
              <a:t>Test bad</a:t>
            </a:r>
            <a:r>
              <a:rPr lang="ko-KR" altLang="en-US" sz="2000" dirty="0"/>
              <a:t>로 제공한다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000" dirty="0"/>
              <a:t>단 그래픽 그대로가 아닌 </a:t>
            </a:r>
            <a:r>
              <a:rPr lang="en-US" altLang="ko-KR" sz="2000" dirty="0"/>
              <a:t>RGB Feature</a:t>
            </a:r>
            <a:r>
              <a:rPr lang="ko-KR" altLang="en-US" sz="2000" dirty="0"/>
              <a:t>를 이용하여 연산 하여야 한다</a:t>
            </a:r>
            <a:r>
              <a:rPr lang="en-US" altLang="ko-KR" sz="2000" dirty="0"/>
              <a:t>.</a:t>
            </a:r>
          </a:p>
          <a:p>
            <a:pPr lvl="1"/>
            <a:endParaRPr lang="en-US" altLang="ko-KR" sz="2000" dirty="0">
              <a:latin typeface="+mj-ea"/>
              <a:ea typeface="+mj-ea"/>
            </a:endParaRPr>
          </a:p>
          <a:p>
            <a:r>
              <a:rPr lang="ko-KR" altLang="en-US" sz="2400" b="1" dirty="0">
                <a:latin typeface="+mj-ea"/>
                <a:ea typeface="+mj-ea"/>
              </a:rPr>
              <a:t>빠르고 효율적인 학습을 위해 분산 강화학습을 도입 하였다</a:t>
            </a:r>
            <a:r>
              <a:rPr lang="en-US" altLang="ko-KR" sz="2400" b="1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2000" dirty="0">
                <a:latin typeface="+mj-ea"/>
                <a:ea typeface="+mj-ea"/>
              </a:rPr>
              <a:t>다수의 </a:t>
            </a:r>
            <a:r>
              <a:rPr lang="en-US" altLang="ko-KR" sz="2000" dirty="0">
                <a:latin typeface="+mj-ea"/>
                <a:ea typeface="+mj-ea"/>
              </a:rPr>
              <a:t>Learner</a:t>
            </a:r>
            <a:r>
              <a:rPr lang="ko-KR" altLang="en-US" sz="2000" dirty="0">
                <a:latin typeface="+mj-ea"/>
                <a:ea typeface="+mj-ea"/>
              </a:rPr>
              <a:t>를 사용 가능한 </a:t>
            </a:r>
            <a:r>
              <a:rPr lang="en-US" altLang="ko-KR" sz="2000" dirty="0">
                <a:latin typeface="+mj-ea"/>
                <a:ea typeface="+mj-ea"/>
              </a:rPr>
              <a:t>IMPALA</a:t>
            </a:r>
            <a:r>
              <a:rPr lang="ko-KR" altLang="en-US" sz="2000" dirty="0">
                <a:latin typeface="+mj-ea"/>
                <a:ea typeface="+mj-ea"/>
              </a:rPr>
              <a:t>를 도입하였다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400" b="1" dirty="0">
                <a:latin typeface="AppleSDGothicNeo"/>
              </a:rPr>
              <a:t>S</a:t>
            </a:r>
            <a:r>
              <a:rPr lang="en-US" altLang="ko-KR" sz="2400" b="1" i="0" dirty="0">
                <a:effectLst/>
                <a:latin typeface="AppleSDGothicNeo"/>
              </a:rPr>
              <a:t>parse Reward</a:t>
            </a:r>
            <a:r>
              <a:rPr lang="ko-KR" altLang="en-US" sz="2400" b="1" i="0" dirty="0">
                <a:effectLst/>
                <a:latin typeface="AppleSDGothicNeo"/>
              </a:rPr>
              <a:t>에 대응 하기 위해 </a:t>
            </a:r>
            <a:r>
              <a:rPr lang="en-US" altLang="ko-KR" sz="2400" b="1" i="0" dirty="0">
                <a:effectLst/>
                <a:latin typeface="AppleSDGothicNeo"/>
              </a:rPr>
              <a:t>R</a:t>
            </a:r>
            <a:r>
              <a:rPr lang="en-US" altLang="ko-KR" sz="2400" b="1" i="0" dirty="0">
                <a:effectLst/>
                <a:latin typeface="Apple SD Gothic Neo"/>
              </a:rPr>
              <a:t>andom </a:t>
            </a:r>
            <a:r>
              <a:rPr lang="en-US" altLang="ko-KR" sz="2400" b="1" dirty="0">
                <a:latin typeface="Apple SD Gothic Neo"/>
              </a:rPr>
              <a:t>N</a:t>
            </a:r>
            <a:r>
              <a:rPr lang="en-US" altLang="ko-KR" sz="2400" b="1" i="0" dirty="0">
                <a:effectLst/>
                <a:latin typeface="Apple SD Gothic Neo"/>
              </a:rPr>
              <a:t>etwork </a:t>
            </a:r>
            <a:r>
              <a:rPr lang="en-US" altLang="ko-KR" sz="2400" b="1" dirty="0">
                <a:latin typeface="Apple SD Gothic Neo"/>
              </a:rPr>
              <a:t>D</a:t>
            </a:r>
            <a:r>
              <a:rPr lang="en-US" altLang="ko-KR" sz="2400" b="1" i="0" dirty="0">
                <a:effectLst/>
                <a:latin typeface="Apple SD Gothic Neo"/>
              </a:rPr>
              <a:t>istillation(RND)</a:t>
            </a:r>
            <a:r>
              <a:rPr lang="ko-KR" altLang="en-US" sz="2400" b="1" i="0" dirty="0">
                <a:effectLst/>
                <a:latin typeface="Apple SD Gothic Neo"/>
              </a:rPr>
              <a:t>기법을 도입하였다</a:t>
            </a:r>
            <a:r>
              <a:rPr lang="en-US" altLang="ko-KR" sz="2400" b="1" i="0" dirty="0">
                <a:effectLst/>
                <a:latin typeface="Apple SD Gothic Neo"/>
              </a:rPr>
              <a:t>.</a:t>
            </a:r>
          </a:p>
          <a:p>
            <a:pPr lvl="1"/>
            <a:r>
              <a:rPr lang="ko-KR" altLang="en-US" sz="2000" dirty="0">
                <a:latin typeface="Apple SD Gothic Neo"/>
              </a:rPr>
              <a:t>새로운 탐색을 더욱 더 장려 하도록 유도 하였다</a:t>
            </a:r>
            <a:r>
              <a:rPr lang="en-US" altLang="ko-KR" sz="2000" dirty="0">
                <a:latin typeface="Apple SD Gothic Neo"/>
              </a:rPr>
              <a:t>.</a:t>
            </a:r>
          </a:p>
          <a:p>
            <a:pPr lvl="1"/>
            <a:r>
              <a:rPr lang="ko-KR" altLang="en-US" sz="2000" dirty="0">
                <a:latin typeface="Apple SD Gothic Neo"/>
              </a:rPr>
              <a:t>그러나 되도록이면 </a:t>
            </a:r>
            <a:r>
              <a:rPr lang="en-US" altLang="ko-KR" sz="2000" dirty="0">
                <a:latin typeface="Apple SD Gothic Neo"/>
              </a:rPr>
              <a:t>Dense reward</a:t>
            </a:r>
            <a:r>
              <a:rPr lang="ko-KR" altLang="en-US" sz="2000" dirty="0">
                <a:latin typeface="Apple SD Gothic Neo"/>
              </a:rPr>
              <a:t>를 사용하는게 바람 직 하다</a:t>
            </a:r>
            <a:r>
              <a:rPr lang="en-US" altLang="ko-KR" sz="2000" dirty="0">
                <a:latin typeface="Apple SD Gothic Neo"/>
              </a:rPr>
              <a:t>.</a:t>
            </a:r>
            <a:endParaRPr lang="en-US" altLang="ko-KR" sz="2000" i="0" dirty="0">
              <a:effectLst/>
              <a:latin typeface="Apple SD Gothic Neo"/>
            </a:endParaRPr>
          </a:p>
          <a:p>
            <a:pPr lvl="1"/>
            <a:endParaRPr lang="en-US" altLang="ko-KR" sz="2000" b="1" i="0" dirty="0">
              <a:effectLst/>
              <a:latin typeface="Apple SD Gothic Neo"/>
            </a:endParaRPr>
          </a:p>
          <a:p>
            <a:pPr marL="457200" lvl="1" indent="0">
              <a:buNone/>
            </a:pPr>
            <a:br>
              <a:rPr lang="en-US" altLang="ko-KR" sz="3200" b="1" dirty="0">
                <a:latin typeface="Calibri (제목)"/>
              </a:rPr>
            </a:br>
            <a:br>
              <a:rPr lang="en-US" altLang="ko-KR" sz="3200" b="1" dirty="0">
                <a:latin typeface="Calibri (제목)"/>
              </a:rPr>
            </a:b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2585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03D32-08EA-4A17-AD5F-F361330A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Calibri (제목)"/>
              </a:rPr>
              <a:t>도입 배경</a:t>
            </a:r>
            <a:br>
              <a:rPr lang="en-US" altLang="ko-KR" b="1" dirty="0">
                <a:latin typeface="Calibri (제목)"/>
              </a:rPr>
            </a:br>
            <a:br>
              <a:rPr lang="en-US" altLang="ko-KR" b="1" dirty="0">
                <a:latin typeface="Calibri (제목)"/>
              </a:rPr>
            </a:br>
            <a:br>
              <a:rPr lang="en-US" altLang="ko-KR" dirty="0">
                <a:latin typeface="+mj-ea"/>
              </a:rPr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1BA234-B7AB-4EEE-9EF1-5794FA55B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008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b="1" dirty="0">
                <a:latin typeface="Calibri (제목)"/>
              </a:rPr>
              <a:t>도입 배경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700808"/>
            <a:ext cx="10972800" cy="4953000"/>
          </a:xfrm>
        </p:spPr>
        <p:txBody>
          <a:bodyPr/>
          <a:lstStyle/>
          <a:p>
            <a:r>
              <a:rPr lang="ko-KR" altLang="en-US" sz="2400" b="1" dirty="0"/>
              <a:t>기존의 강화학습의 발전 방향</a:t>
            </a:r>
            <a:endParaRPr lang="en-US" altLang="ko-KR" sz="2400" b="1" dirty="0"/>
          </a:p>
          <a:p>
            <a:pPr lvl="1"/>
            <a:r>
              <a:rPr lang="en-US" altLang="ko-KR" sz="2000" dirty="0"/>
              <a:t>1,</a:t>
            </a:r>
            <a:r>
              <a:rPr lang="ko-KR" altLang="en-US" sz="2000" dirty="0"/>
              <a:t>복잡한 환경에 대응하기 위하여 발전함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2000" dirty="0"/>
              <a:t>2,</a:t>
            </a:r>
            <a:r>
              <a:rPr lang="ko-KR" altLang="en-US" sz="2000" dirty="0"/>
              <a:t>환경 내에서 빠른 변화에 대응하기 위하여  발전함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000" dirty="0"/>
              <a:t>그러나 두가지 방향을 모두 다루는 기법은 드물다</a:t>
            </a:r>
            <a:r>
              <a:rPr lang="en-US" altLang="ko-KR" sz="2000" dirty="0"/>
              <a:t>.</a:t>
            </a:r>
          </a:p>
          <a:p>
            <a:pPr lvl="1"/>
            <a:endParaRPr lang="en-US" altLang="ko-KR" sz="2000" dirty="0"/>
          </a:p>
          <a:p>
            <a:r>
              <a:rPr lang="ko-KR" altLang="en-US" sz="2400" b="1" dirty="0"/>
              <a:t>모두 다루는 기법이 필요하다</a:t>
            </a:r>
            <a:r>
              <a:rPr lang="en-US" altLang="ko-KR" sz="2400" b="1" dirty="0"/>
              <a:t>.</a:t>
            </a:r>
          </a:p>
          <a:p>
            <a:pPr lvl="1"/>
            <a:r>
              <a:rPr lang="en-US" altLang="ko-KR" sz="2000" dirty="0"/>
              <a:t>Roguelike</a:t>
            </a:r>
            <a:r>
              <a:rPr lang="ko-KR" altLang="en-US" sz="2000" dirty="0"/>
              <a:t>게임을 이용하여 접근한다</a:t>
            </a:r>
            <a:r>
              <a:rPr lang="en-US" altLang="ko-KR" sz="2000" b="1" dirty="0"/>
              <a:t>. (Net Hack)</a:t>
            </a:r>
          </a:p>
          <a:p>
            <a:pPr lvl="2"/>
            <a:r>
              <a:rPr lang="ko-KR" altLang="en-US" sz="1800" dirty="0"/>
              <a:t>복잡함과 빠른 변화가 모두 존재하는 환경이다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2000" dirty="0"/>
              <a:t>분산 강화학습기법을 도입</a:t>
            </a:r>
            <a:r>
              <a:rPr lang="en-US" altLang="ko-KR" sz="2000" dirty="0"/>
              <a:t>.</a:t>
            </a:r>
          </a:p>
          <a:p>
            <a:pPr lvl="2"/>
            <a:r>
              <a:rPr lang="en-US" altLang="ko-KR" sz="1800" dirty="0"/>
              <a:t>Ex) </a:t>
            </a:r>
            <a:r>
              <a:rPr lang="en-US" altLang="ko-KR" sz="1800" dirty="0">
                <a:latin typeface="Apple SD Gothic Neo"/>
              </a:rPr>
              <a:t>A3C</a:t>
            </a:r>
            <a:r>
              <a:rPr lang="en-US" altLang="ko-KR" sz="1800" dirty="0"/>
              <a:t>, </a:t>
            </a:r>
            <a:r>
              <a:rPr lang="en-US" altLang="ko-KR" sz="1800" u="sng" dirty="0"/>
              <a:t>IMPALA</a:t>
            </a:r>
          </a:p>
          <a:p>
            <a:pPr lvl="1"/>
            <a:r>
              <a:rPr lang="en-US" altLang="ko-KR" sz="2000" i="0" dirty="0">
                <a:effectLst/>
                <a:latin typeface="Apple SD Gothic Neo"/>
              </a:rPr>
              <a:t> Random </a:t>
            </a:r>
            <a:r>
              <a:rPr lang="en-US" altLang="ko-KR" sz="2000" dirty="0">
                <a:latin typeface="Apple SD Gothic Neo"/>
              </a:rPr>
              <a:t>N</a:t>
            </a:r>
            <a:r>
              <a:rPr lang="en-US" altLang="ko-KR" sz="2000" i="0" dirty="0">
                <a:effectLst/>
                <a:latin typeface="Apple SD Gothic Neo"/>
              </a:rPr>
              <a:t>etwork </a:t>
            </a:r>
            <a:r>
              <a:rPr lang="en-US" altLang="ko-KR" sz="2000" dirty="0">
                <a:latin typeface="Apple SD Gothic Neo"/>
              </a:rPr>
              <a:t>D</a:t>
            </a:r>
            <a:r>
              <a:rPr lang="en-US" altLang="ko-KR" sz="2000" i="0" dirty="0">
                <a:effectLst/>
                <a:latin typeface="Apple SD Gothic Neo"/>
              </a:rPr>
              <a:t>istillation(RND) </a:t>
            </a:r>
            <a:r>
              <a:rPr lang="ko-KR" altLang="en-US" sz="2000" i="0" dirty="0">
                <a:effectLst/>
                <a:latin typeface="Apple SD Gothic Neo"/>
              </a:rPr>
              <a:t>기법 도입함</a:t>
            </a:r>
            <a:r>
              <a:rPr lang="en-US" altLang="ko-KR" sz="2000" i="0" dirty="0">
                <a:effectLst/>
                <a:latin typeface="Apple SD Gothic Neo"/>
              </a:rPr>
              <a:t>.</a:t>
            </a:r>
          </a:p>
          <a:p>
            <a:pPr lvl="2"/>
            <a:r>
              <a:rPr lang="en-US" altLang="ko-KR" sz="1800" dirty="0"/>
              <a:t>sparse-reward </a:t>
            </a:r>
            <a:r>
              <a:rPr lang="ko-KR" altLang="en-US" sz="1800" dirty="0"/>
              <a:t>환경에 적합하다</a:t>
            </a:r>
            <a:r>
              <a:rPr lang="en-US" altLang="ko-KR" sz="1800" dirty="0"/>
              <a:t>.</a:t>
            </a:r>
          </a:p>
          <a:p>
            <a:pPr lvl="2"/>
            <a:endParaRPr lang="en-US" altLang="ko-KR" sz="1200" dirty="0"/>
          </a:p>
          <a:p>
            <a:pPr lvl="1"/>
            <a:endParaRPr lang="en-US" altLang="ko-KR" dirty="0"/>
          </a:p>
          <a:p>
            <a:pPr lvl="2"/>
            <a:endParaRPr lang="en-US" altLang="ko-KR" sz="24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marL="914400" lvl="2" indent="0">
              <a:buNone/>
            </a:pPr>
            <a:r>
              <a:rPr lang="ko-KR" altLang="en-US" sz="2400" dirty="0">
                <a:latin typeface="+mj-ea"/>
                <a:ea typeface="+mj-ea"/>
              </a:rPr>
              <a:t> 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2585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03D32-08EA-4A17-AD5F-F361330A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Calibri (제목)"/>
              </a:rPr>
              <a:t>Net Hack</a:t>
            </a:r>
            <a:br>
              <a:rPr lang="en-US" altLang="ko-KR" b="1" dirty="0">
                <a:latin typeface="Calibri (제목)"/>
              </a:rPr>
            </a:br>
            <a:br>
              <a:rPr lang="en-US" altLang="ko-KR" b="1" dirty="0">
                <a:latin typeface="Calibri (제목)"/>
              </a:rPr>
            </a:br>
            <a:br>
              <a:rPr lang="en-US" altLang="ko-KR" b="1" dirty="0">
                <a:latin typeface="Calibri (제목)"/>
              </a:rPr>
            </a:br>
            <a:br>
              <a:rPr lang="en-US" altLang="ko-KR" dirty="0">
                <a:latin typeface="+mj-ea"/>
              </a:rPr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1BA234-B7AB-4EEE-9EF1-5794FA55B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5141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Calibri (제목)"/>
              </a:rPr>
              <a:t>Net Hack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700808"/>
            <a:ext cx="10972800" cy="4953000"/>
          </a:xfrm>
        </p:spPr>
        <p:txBody>
          <a:bodyPr/>
          <a:lstStyle/>
          <a:p>
            <a:r>
              <a:rPr lang="en-US" altLang="ko-KR" sz="2400" b="1" dirty="0"/>
              <a:t>Terminal </a:t>
            </a:r>
            <a:r>
              <a:rPr lang="ko-KR" altLang="en-US" sz="2400" b="1" dirty="0"/>
              <a:t>기반의 </a:t>
            </a:r>
            <a:r>
              <a:rPr lang="en-US" altLang="ko-KR" sz="2400" b="1" dirty="0"/>
              <a:t>Roguelike </a:t>
            </a:r>
            <a:r>
              <a:rPr lang="ko-KR" altLang="en-US" sz="2400" b="1" dirty="0"/>
              <a:t>게임</a:t>
            </a:r>
            <a:endParaRPr lang="en-US" altLang="ko-KR" sz="2400" b="1" dirty="0"/>
          </a:p>
          <a:p>
            <a:pPr marL="457200" lvl="1" indent="0">
              <a:buNone/>
            </a:pPr>
            <a:endParaRPr lang="en-US" altLang="ko-KR" sz="24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marL="914400" lvl="2" indent="0">
              <a:buNone/>
            </a:pPr>
            <a:r>
              <a:rPr lang="ko-KR" altLang="en-US" sz="2400" dirty="0">
                <a:latin typeface="+mj-ea"/>
                <a:ea typeface="+mj-ea"/>
              </a:rPr>
              <a:t> </a:t>
            </a:r>
            <a:endParaRPr lang="en-US" altLang="ko-KR" sz="2400" dirty="0">
              <a:latin typeface="+mj-ea"/>
              <a:ea typeface="+mj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D0D6AA-5F47-452B-87B1-4434748E97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2324426"/>
            <a:ext cx="7560840" cy="426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445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Calibri (제목)"/>
              </a:rPr>
              <a:t>Net Hack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700808"/>
            <a:ext cx="10972800" cy="4953000"/>
          </a:xfrm>
        </p:spPr>
        <p:txBody>
          <a:bodyPr/>
          <a:lstStyle/>
          <a:p>
            <a:r>
              <a:rPr lang="en-US" altLang="ko-KR" sz="2400" b="1" dirty="0"/>
              <a:t>Terminal </a:t>
            </a:r>
            <a:r>
              <a:rPr lang="ko-KR" altLang="en-US" sz="2400" b="1" dirty="0"/>
              <a:t>기반의 </a:t>
            </a:r>
            <a:r>
              <a:rPr lang="en-US" altLang="ko-KR" sz="2400" b="1" dirty="0"/>
              <a:t>Roguelike </a:t>
            </a:r>
            <a:r>
              <a:rPr lang="ko-KR" altLang="en-US" sz="2400" b="1" dirty="0"/>
              <a:t>게임</a:t>
            </a:r>
            <a:endParaRPr lang="en-US" altLang="ko-KR" sz="2400" b="1" dirty="0"/>
          </a:p>
          <a:p>
            <a:pPr marL="457200" lvl="1" indent="0">
              <a:buNone/>
            </a:pPr>
            <a:endParaRPr lang="en-US" altLang="ko-KR" sz="24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marL="914400" lvl="2" indent="0">
              <a:buNone/>
            </a:pPr>
            <a:r>
              <a:rPr lang="ko-KR" altLang="en-US" sz="2400" dirty="0">
                <a:latin typeface="+mj-ea"/>
                <a:ea typeface="+mj-ea"/>
              </a:rPr>
              <a:t> </a:t>
            </a:r>
            <a:endParaRPr lang="en-US" altLang="ko-KR" sz="2400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C822BA-EEA4-41C3-A20F-9AC3E6C1A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00" y="2184191"/>
            <a:ext cx="6988000" cy="43759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D3E91D-AEFA-4A2B-91A2-C7A980B84D07}"/>
              </a:ext>
            </a:extLst>
          </p:cNvPr>
          <p:cNvSpPr txBox="1"/>
          <p:nvPr/>
        </p:nvSpPr>
        <p:spPr>
          <a:xfrm>
            <a:off x="7675338" y="2648606"/>
            <a:ext cx="4516662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Python</a:t>
            </a:r>
            <a:r>
              <a:rPr lang="ko-KR" altLang="en-US" sz="2000" dirty="0"/>
              <a:t>으로 접근 가능함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상당히 복잡한 환경이다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변화도 빠른 편이다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Observation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Glyphs, stats, message, inventory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available actions : 93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9209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 err="1">
                <a:latin typeface="Calibri (제목)"/>
              </a:rPr>
              <a:t>NetHack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700808"/>
            <a:ext cx="10972800" cy="4953000"/>
          </a:xfrm>
        </p:spPr>
        <p:txBody>
          <a:bodyPr/>
          <a:lstStyle/>
          <a:p>
            <a:r>
              <a:rPr lang="en-US" altLang="ko-KR" sz="2400" dirty="0"/>
              <a:t>Action Command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marL="914400" lvl="2" indent="0">
              <a:buNone/>
            </a:pPr>
            <a:r>
              <a:rPr lang="ko-KR" altLang="en-US" sz="2400" dirty="0">
                <a:latin typeface="+mj-ea"/>
                <a:ea typeface="+mj-ea"/>
              </a:rPr>
              <a:t> </a:t>
            </a:r>
            <a:endParaRPr lang="en-US" altLang="ko-KR" sz="2400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1C8B91-6C07-4974-87A3-59E9041E8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579" y="2062003"/>
            <a:ext cx="7738442" cy="47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60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03D32-08EA-4A17-AD5F-F361330A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b="1" dirty="0" err="1"/>
              <a:t>아키텍쳐</a:t>
            </a:r>
            <a:br>
              <a:rPr lang="en-US" altLang="ko-KR" b="1" dirty="0">
                <a:latin typeface="Calibri (제목)"/>
              </a:rPr>
            </a:br>
            <a:br>
              <a:rPr lang="en-US" altLang="ko-KR" b="1" dirty="0">
                <a:latin typeface="Calibri (제목)"/>
              </a:rPr>
            </a:br>
            <a:br>
              <a:rPr lang="en-US" altLang="ko-KR" b="1" dirty="0">
                <a:latin typeface="Calibri (제목)"/>
              </a:rPr>
            </a:br>
            <a:br>
              <a:rPr lang="en-US" altLang="ko-KR" dirty="0">
                <a:latin typeface="+mj-ea"/>
              </a:rPr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1BA234-B7AB-4EEE-9EF1-5794FA55B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244502"/>
      </p:ext>
    </p:extLst>
  </p:cSld>
  <p:clrMapOvr>
    <a:masterClrMapping/>
  </p:clrMapOvr>
</p:sld>
</file>

<file path=ppt/theme/theme1.xml><?xml version="1.0" encoding="utf-8"?>
<a:theme xmlns:a="http://schemas.openxmlformats.org/drawingml/2006/main" name="연구실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i">
      <a:majorFont>
        <a:latin typeface="Calibri"/>
        <a:ea typeface="새굴림"/>
        <a:cs typeface=""/>
      </a:majorFont>
      <a:minorFont>
        <a:latin typeface="Calibri"/>
        <a:ea typeface="새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4235</TotalTime>
  <Words>823</Words>
  <Application>Microsoft Office PowerPoint</Application>
  <PresentationFormat>와이드스크린</PresentationFormat>
  <Paragraphs>213</Paragraphs>
  <Slides>24</Slides>
  <Notes>17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7" baseType="lpstr">
      <vt:lpstr>Apple SD Gothic Neo</vt:lpstr>
      <vt:lpstr>AppleSDGothicNeo</vt:lpstr>
      <vt:lpstr>Calibri (제목)</vt:lpstr>
      <vt:lpstr>Roboto</vt:lpstr>
      <vt:lpstr>맑은 고딕</vt:lpstr>
      <vt:lpstr>새굴림</vt:lpstr>
      <vt:lpstr>Arial</vt:lpstr>
      <vt:lpstr>Calibri</vt:lpstr>
      <vt:lpstr>Cambria Math</vt:lpstr>
      <vt:lpstr>Tahoma</vt:lpstr>
      <vt:lpstr>Wingdings</vt:lpstr>
      <vt:lpstr>연구실</vt:lpstr>
      <vt:lpstr>비트맵 이미지</vt:lpstr>
      <vt:lpstr>The Net Hack Learning Environment</vt:lpstr>
      <vt:lpstr>Index</vt:lpstr>
      <vt:lpstr>도입 배경    </vt:lpstr>
      <vt:lpstr>도입 배경</vt:lpstr>
      <vt:lpstr>Net Hack     </vt:lpstr>
      <vt:lpstr>Net Hack</vt:lpstr>
      <vt:lpstr>Net Hack</vt:lpstr>
      <vt:lpstr>NetHack</vt:lpstr>
      <vt:lpstr>아키텍쳐     </vt:lpstr>
      <vt:lpstr>아키텍쳐</vt:lpstr>
      <vt:lpstr>아키텍쳐</vt:lpstr>
      <vt:lpstr>Distributed Reinforcement Learning     </vt:lpstr>
      <vt:lpstr>Distributed Reinforcement Learning </vt:lpstr>
      <vt:lpstr>Distributed Reinforcement Learning </vt:lpstr>
      <vt:lpstr>Distributed Reinforcement Learning </vt:lpstr>
      <vt:lpstr> Random Network Distillation(RND)     </vt:lpstr>
      <vt:lpstr>Random Network Distillation(RND)</vt:lpstr>
      <vt:lpstr>Random Network Distillation(RND)</vt:lpstr>
      <vt:lpstr>Random Network Distillation(RND)</vt:lpstr>
      <vt:lpstr>Random Network Distillation(RND)</vt:lpstr>
      <vt:lpstr>Random Network Distillation(RND)</vt:lpstr>
      <vt:lpstr>Random Network Distillation(RND)</vt:lpstr>
      <vt:lpstr>결론    </vt:lpstr>
      <vt:lpstr>결론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PLUG AND PLAY LANGUAGE MODELS:  A SIMPLE APPROACH TO CONTROLLED TEXT GENERATION</dc:title>
  <dc:creator>규열 정</dc:creator>
  <cp:lastModifiedBy>규열 정</cp:lastModifiedBy>
  <cp:revision>189</cp:revision>
  <dcterms:created xsi:type="dcterms:W3CDTF">2020-10-07T11:11:01Z</dcterms:created>
  <dcterms:modified xsi:type="dcterms:W3CDTF">2020-10-26T05:50:44Z</dcterms:modified>
</cp:coreProperties>
</file>